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54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64095601377353"/>
          <c:y val="0.1635448075215433"/>
          <c:w val="0.82388717414334778"/>
          <c:h val="0.825932886328645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C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002060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4.520580431848913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99-460A-9020-0690C9A12C90}"/>
                </c:ext>
              </c:extLst>
            </c:dLbl>
            <c:dLbl>
              <c:idx val="1"/>
              <c:layout>
                <c:manualLayout>
                  <c:x val="3.3904353238866846E-3"/>
                  <c:y val="8.44876500806009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99-460A-9020-0690C9A12C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4900</c:v>
                </c:pt>
                <c:pt idx="1">
                  <c:v>5500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60A-9020-0690C9A12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"/>
        <c:axId val="122756096"/>
        <c:axId val="122757888"/>
      </c:barChart>
      <c:catAx>
        <c:axId val="122756096"/>
        <c:scaling>
          <c:orientation val="maxMin"/>
        </c:scaling>
        <c:delete val="0"/>
        <c:axPos val="l"/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757888"/>
        <c:crosses val="autoZero"/>
        <c:auto val="1"/>
        <c:lblAlgn val="ctr"/>
        <c:lblOffset val="100"/>
        <c:noMultiLvlLbl val="0"/>
      </c:catAx>
      <c:valAx>
        <c:axId val="122757888"/>
        <c:scaling>
          <c:orientation val="minMax"/>
          <c:max val="6000"/>
          <c:min val="0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22756096"/>
        <c:crosses val="autoZero"/>
        <c:crossBetween val="between"/>
        <c:majorUnit val="100"/>
      </c:valAx>
      <c:spPr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60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83-4CAB-B863-4681F32EA6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Воронежская обл.</c:v>
                </c:pt>
                <c:pt idx="1">
                  <c:v>Липецкая обл.</c:v>
                </c:pt>
                <c:pt idx="2">
                  <c:v>Белгородская обл.</c:v>
                </c:pt>
                <c:pt idx="3">
                  <c:v>Тамбовская обл.</c:v>
                </c:pt>
                <c:pt idx="4">
                  <c:v>Курская обл.</c:v>
                </c:pt>
                <c:pt idx="5">
                  <c:v>Волгоградская обл.</c:v>
                </c:pt>
                <c:pt idx="6">
                  <c:v>г. Москва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5994</c:v>
                </c:pt>
                <c:pt idx="1">
                  <c:v>906</c:v>
                </c:pt>
                <c:pt idx="2">
                  <c:v>599</c:v>
                </c:pt>
                <c:pt idx="3">
                  <c:v>283</c:v>
                </c:pt>
                <c:pt idx="4">
                  <c:v>184</c:v>
                </c:pt>
                <c:pt idx="5">
                  <c:v>165</c:v>
                </c:pt>
                <c:pt idx="6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83-4CAB-B863-4681F32EA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axId val="130990464"/>
        <c:axId val="130992000"/>
      </c:barChart>
      <c:catAx>
        <c:axId val="1309904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992000"/>
        <c:crosses val="autoZero"/>
        <c:auto val="1"/>
        <c:lblAlgn val="ctr"/>
        <c:lblOffset val="100"/>
        <c:noMultiLvlLbl val="0"/>
      </c:catAx>
      <c:valAx>
        <c:axId val="13099200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99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1-78D1-4D91-A767-30A3A5BF288B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3-78D1-4D91-A767-30A3A5BF28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66.12</c:v>
                </c:pt>
                <c:pt idx="1">
                  <c:v>70.599999999999994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D1-4D91-A767-30A3A5BF288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+ ДОГОВОР</c:v>
                </c:pt>
              </c:strCache>
            </c:strRef>
          </c:tx>
          <c:spPr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D1-4D91-A767-30A3A5BF288B}"/>
                </c:ext>
              </c:extLst>
            </c:dLbl>
            <c:dLbl>
              <c:idx val="1"/>
              <c:layout>
                <c:manualLayout>
                  <c:x val="1.266666856642948E-2"/>
                  <c:y val="2.6637693804953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8D1-4D91-A767-30A3A5BF28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206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63</c:v>
                </c:pt>
                <c:pt idx="1">
                  <c:v>67.400000000000006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8D1-4D91-A767-30A3A5BF2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31"/>
        <c:axId val="7528832"/>
        <c:axId val="7530368"/>
      </c:barChart>
      <c:catAx>
        <c:axId val="752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30368"/>
        <c:crosses val="autoZero"/>
        <c:auto val="1"/>
        <c:lblAlgn val="ctr"/>
        <c:lblOffset val="100"/>
        <c:noMultiLvlLbl val="0"/>
      </c:catAx>
      <c:valAx>
        <c:axId val="75303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52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Украина </c:v>
                </c:pt>
                <c:pt idx="1">
                  <c:v>Норвегия</c:v>
                </c:pt>
                <c:pt idx="2">
                  <c:v>Германия</c:v>
                </c:pt>
                <c:pt idx="3">
                  <c:v>Румыния</c:v>
                </c:pt>
                <c:pt idx="4">
                  <c:v>Чехия</c:v>
                </c:pt>
                <c:pt idx="5">
                  <c:v>Беларусь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2665</c:v>
                </c:pt>
                <c:pt idx="1">
                  <c:v>883</c:v>
                </c:pt>
                <c:pt idx="2">
                  <c:v>602</c:v>
                </c:pt>
                <c:pt idx="3">
                  <c:v>575</c:v>
                </c:pt>
                <c:pt idx="4">
                  <c:v>462</c:v>
                </c:pt>
                <c:pt idx="5">
                  <c:v>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F2-4872-A0A9-BE93F56AE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axId val="32756096"/>
        <c:axId val="32757632"/>
      </c:barChart>
      <c:catAx>
        <c:axId val="32756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757632"/>
        <c:crosses val="autoZero"/>
        <c:auto val="1"/>
        <c:lblAlgn val="ctr"/>
        <c:lblOffset val="100"/>
        <c:noMultiLvlLbl val="0"/>
      </c:catAx>
      <c:valAx>
        <c:axId val="3275763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756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США</c:v>
                </c:pt>
                <c:pt idx="1">
                  <c:v>Индия</c:v>
                </c:pt>
                <c:pt idx="2">
                  <c:v>Германия</c:v>
                </c:pt>
                <c:pt idx="3">
                  <c:v>Ирак</c:v>
                </c:pt>
                <c:pt idx="4">
                  <c:v>Великобритания</c:v>
                </c:pt>
                <c:pt idx="5">
                  <c:v>Египет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174</c:v>
                </c:pt>
                <c:pt idx="1">
                  <c:v>84</c:v>
                </c:pt>
                <c:pt idx="2">
                  <c:v>81</c:v>
                </c:pt>
                <c:pt idx="3">
                  <c:v>67</c:v>
                </c:pt>
                <c:pt idx="4">
                  <c:v>55</c:v>
                </c:pt>
                <c:pt idx="5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FC-4C02-B963-2014D6E03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32352512"/>
        <c:axId val="32354304"/>
      </c:barChart>
      <c:catAx>
        <c:axId val="32352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54304"/>
        <c:crosses val="autoZero"/>
        <c:auto val="1"/>
        <c:lblAlgn val="ctr"/>
        <c:lblOffset val="100"/>
        <c:noMultiLvlLbl val="0"/>
      </c:catAx>
      <c:valAx>
        <c:axId val="3235430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52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0.906</cdr:x>
      <cdr:y>0.54145</cdr:y>
    </cdr:from>
    <cdr:to>
      <cdr:x>1</cdr:x>
      <cdr:y>0.66705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181124" y="2614029"/>
          <a:ext cx="1056371" cy="606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0.87088</cdr:x>
      <cdr:y>0.86641</cdr:y>
    </cdr:from>
    <cdr:to>
      <cdr:x>1</cdr:x>
      <cdr:y>0.9681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786510" y="4182890"/>
          <a:ext cx="1450985" cy="4909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3600" b="1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ru-RU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5500</a:t>
          </a:r>
          <a:endParaRPr lang="ru-RU" sz="3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D51A-03EC-4F7B-8E20-08C55BDEB838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3392-143D-49A6-A8BA-B1B4E4F63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57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D51A-03EC-4F7B-8E20-08C55BDEB838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3392-143D-49A6-A8BA-B1B4E4F63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97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D51A-03EC-4F7B-8E20-08C55BDEB838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3392-143D-49A6-A8BA-B1B4E4F63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75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D51A-03EC-4F7B-8E20-08C55BDEB838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3392-143D-49A6-A8BA-B1B4E4F63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D51A-03EC-4F7B-8E20-08C55BDEB838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3392-143D-49A6-A8BA-B1B4E4F63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21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D51A-03EC-4F7B-8E20-08C55BDEB838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3392-143D-49A6-A8BA-B1B4E4F63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848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D51A-03EC-4F7B-8E20-08C55BDEB838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3392-143D-49A6-A8BA-B1B4E4F63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815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D51A-03EC-4F7B-8E20-08C55BDEB838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3392-143D-49A6-A8BA-B1B4E4F63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8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D51A-03EC-4F7B-8E20-08C55BDEB838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3392-143D-49A6-A8BA-B1B4E4F63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4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D51A-03EC-4F7B-8E20-08C55BDEB838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3392-143D-49A6-A8BA-B1B4E4F63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72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D51A-03EC-4F7B-8E20-08C55BDEB838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3392-143D-49A6-A8BA-B1B4E4F63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00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CD51A-03EC-4F7B-8E20-08C55BDEB838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D3392-143D-49A6-A8BA-B1B4E4F63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1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1251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73800" y="143933"/>
            <a:ext cx="5588000" cy="5469467"/>
          </a:xfrm>
        </p:spPr>
        <p:txBody>
          <a:bodyPr anchor="ctr">
            <a:normAutofit/>
          </a:bodyPr>
          <a:lstStyle/>
          <a:p>
            <a:r>
              <a:rPr lang="ru-RU" sz="4800" b="1" dirty="0">
                <a:solidFill>
                  <a:srgbClr val="152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 Neue WGL" panose="020B0604020202020204" pitchFamily="34" charset="0"/>
              </a:rPr>
              <a:t>О ЗАДАЧАХ КОЛЛЕКТИВА</a:t>
            </a:r>
            <a:br>
              <a:rPr lang="ru-RU" sz="4800" b="1" dirty="0">
                <a:solidFill>
                  <a:srgbClr val="152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 Neue WGL" panose="020B0604020202020204" pitchFamily="34" charset="0"/>
              </a:rPr>
            </a:br>
            <a:r>
              <a:rPr lang="ru-RU" sz="4800" b="1" dirty="0">
                <a:solidFill>
                  <a:srgbClr val="152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 Neue WGL" panose="020B0604020202020204" pitchFamily="34" charset="0"/>
              </a:rPr>
              <a:t>ВОРОНЕЖСКОГО ГОСУДАРСТВЕННОГО УНИВЕРСИТЕТА</a:t>
            </a:r>
            <a:br>
              <a:rPr lang="ru-RU" sz="4800" b="1" dirty="0">
                <a:solidFill>
                  <a:srgbClr val="152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 Neue WGL" panose="020B0604020202020204" pitchFamily="34" charset="0"/>
              </a:rPr>
            </a:br>
            <a:r>
              <a:rPr lang="ru-RU" sz="4800" b="1" dirty="0">
                <a:solidFill>
                  <a:srgbClr val="152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 Neue WGL" panose="020B0604020202020204" pitchFamily="34" charset="0"/>
              </a:rPr>
              <a:t>В </a:t>
            </a:r>
            <a:r>
              <a:rPr lang="ru-RU" sz="4800" b="1" dirty="0" smtClean="0">
                <a:solidFill>
                  <a:srgbClr val="152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 Neue WGL" panose="020B0604020202020204" pitchFamily="34" charset="0"/>
              </a:rPr>
              <a:t>201</a:t>
            </a:r>
            <a:r>
              <a:rPr lang="en-US" sz="4800" b="1" dirty="0" smtClean="0">
                <a:solidFill>
                  <a:srgbClr val="152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 Neue WGL" panose="020B0604020202020204" pitchFamily="34" charset="0"/>
              </a:rPr>
              <a:t>6</a:t>
            </a:r>
            <a:r>
              <a:rPr lang="ru-RU" sz="4800" b="1" dirty="0" smtClean="0">
                <a:solidFill>
                  <a:srgbClr val="152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 Neue WGL" panose="020B0604020202020204" pitchFamily="34" charset="0"/>
              </a:rPr>
              <a:t>-201</a:t>
            </a:r>
            <a:r>
              <a:rPr lang="en-US" sz="4800" b="1" dirty="0" smtClean="0">
                <a:solidFill>
                  <a:srgbClr val="152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 Neue WGL" panose="020B0604020202020204" pitchFamily="34" charset="0"/>
              </a:rPr>
              <a:t>7</a:t>
            </a:r>
            <a:r>
              <a:rPr lang="ru-RU" sz="4800" b="1" dirty="0" smtClean="0">
                <a:solidFill>
                  <a:srgbClr val="152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 Neue WGL" panose="020B0604020202020204" pitchFamily="34" charset="0"/>
              </a:rPr>
              <a:t> </a:t>
            </a:r>
            <a:r>
              <a:rPr lang="ru-RU" sz="4800" b="1" dirty="0">
                <a:solidFill>
                  <a:srgbClr val="152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 Neue WGL" panose="020B0604020202020204" pitchFamily="34" charset="0"/>
              </a:rPr>
              <a:t>УЧЕБНОМ ГОДУ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73799" y="5723466"/>
            <a:ext cx="5647267" cy="880533"/>
          </a:xfrm>
        </p:spPr>
        <p:txBody>
          <a:bodyPr>
            <a:normAutofit/>
          </a:bodyPr>
          <a:lstStyle/>
          <a:p>
            <a:r>
              <a:rPr lang="ru-RU" sz="3200" i="1" dirty="0">
                <a:solidFill>
                  <a:srgbClr val="152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 Neue WGL" panose="020B0604020202020204" pitchFamily="34" charset="0"/>
              </a:rPr>
              <a:t>Ректор ВГУ </a:t>
            </a:r>
            <a:r>
              <a:rPr lang="ru-RU" sz="3200" i="1" dirty="0" err="1">
                <a:solidFill>
                  <a:srgbClr val="152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 Neue WGL" panose="020B0604020202020204" pitchFamily="34" charset="0"/>
              </a:rPr>
              <a:t>Ендовицкий</a:t>
            </a:r>
            <a:r>
              <a:rPr lang="ru-RU" sz="3200" i="1" dirty="0">
                <a:solidFill>
                  <a:srgbClr val="152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 Neue WGL" panose="020B0604020202020204" pitchFamily="34" charset="0"/>
              </a:rPr>
              <a:t> Д.А</a:t>
            </a:r>
            <a:r>
              <a:rPr lang="ru-RU" sz="3200" i="1" dirty="0" smtClean="0">
                <a:solidFill>
                  <a:srgbClr val="152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 Neue WGL" panose="020B0604020202020204" pitchFamily="34" charset="0"/>
              </a:rPr>
              <a:t>.</a:t>
            </a:r>
            <a:endParaRPr lang="ru-RU" sz="3200" i="1" dirty="0">
              <a:solidFill>
                <a:srgbClr val="152F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 Neue WG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667" y="0"/>
            <a:ext cx="6062134" cy="6858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6447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817673"/>
              </p:ext>
            </p:extLst>
          </p:nvPr>
        </p:nvGraphicFramePr>
        <p:xfrm>
          <a:off x="838200" y="1825625"/>
          <a:ext cx="10515600" cy="4707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Университет в сети Интернет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просмотров англоязычной версии сайта с 1.06.2016 по 28.07.2016</a:t>
            </a:r>
            <a:endParaRPr lang="ru-RU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527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12905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ВГУ в мировых рейтингах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2511199"/>
            <a:ext cx="3960000" cy="11114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4081358"/>
            <a:ext cx="3960000" cy="8694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387" y="5139949"/>
            <a:ext cx="3095625" cy="1533525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456442"/>
              </p:ext>
            </p:extLst>
          </p:nvPr>
        </p:nvGraphicFramePr>
        <p:xfrm>
          <a:off x="5208337" y="1672390"/>
          <a:ext cx="6642768" cy="4921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1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1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471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В России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 мире</a:t>
                      </a:r>
                      <a:endParaRPr lang="ru-RU" sz="3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568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22 место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111 – 120 место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568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18 место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1759 место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568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12 место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659 место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23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университета в образовательной деятельности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89815"/>
            <a:ext cx="8872728" cy="4904360"/>
          </a:xfrm>
        </p:spPr>
        <p:txBody>
          <a:bodyPr anchor="ctr"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разработать вариативные образовательные программы на основе индивидуализации образовательных траекторий, а также технологий проектного обучения;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обновить реализуемые образовательные программы в контексте профессиональных стандартов и требований регионального рынка труда;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внедрить независимую оценку качества в программах высшего образования посредством механизмов профессионально-общественной и общественной аккредитации образовательных </a:t>
            </a:r>
            <a:r>
              <a:rPr lang="ru-RU" b="1" dirty="0" smtClean="0">
                <a:solidFill>
                  <a:srgbClr val="002060"/>
                </a:solidFill>
              </a:rPr>
              <a:t>программ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0580" y="3527730"/>
            <a:ext cx="2159000" cy="161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0928" y="1992344"/>
            <a:ext cx="2159000" cy="143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0928" y="5147479"/>
            <a:ext cx="2159000" cy="144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17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университета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контрольно-аналитической и кадровой работе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78000"/>
            <a:ext cx="8863584" cy="4351338"/>
          </a:xfrm>
        </p:spPr>
        <p:txBody>
          <a:bodyPr anchor="ctr"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усовершенствовать организационную структуру университета в соответствии со стратегическими целями его развития в интересах повышения эффективности образовательной и научной деятельности;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провести эффективную кадровую политику, включая постоянное совершенствование условий трудовых контрактов с НПР, формирование кадрового резерва, создать условия для закрепления в университете молодых ученых и преподавателей, а также для привлечения в вуз зарубежных ученых и преподавателей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784" y="3251355"/>
            <a:ext cx="2160000" cy="13982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784" y="4736963"/>
            <a:ext cx="2160000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784" y="1730376"/>
            <a:ext cx="2160000" cy="143359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0533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80488"/>
            <a:ext cx="8827008" cy="5032376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ru-RU" b="1" dirty="0">
                <a:solidFill>
                  <a:srgbClr val="002060"/>
                </a:solidFill>
              </a:rPr>
              <a:t>поддержать и развить систему внутреннего контроля деятельности университета, интегрировать разобщенные элементы внутреннего контроля, усилить контрольные функции в отношении имущественного комплекса университета;</a:t>
            </a:r>
          </a:p>
          <a:p>
            <a:pPr marL="514350" lvl="0" indent="-514350">
              <a:buFont typeface="+mj-lt"/>
              <a:buAutoNum type="arabicPeriod" startAt="3"/>
            </a:pPr>
            <a:r>
              <a:rPr lang="ru-RU" b="1" dirty="0">
                <a:solidFill>
                  <a:srgbClr val="002060"/>
                </a:solidFill>
              </a:rPr>
              <a:t>осуществить текущее взаимодействие с национальными и международными рейтинговыми агентствами;</a:t>
            </a:r>
          </a:p>
          <a:p>
            <a:pPr marL="514350" lvl="0" indent="-514350">
              <a:buFont typeface="+mj-lt"/>
              <a:buAutoNum type="arabicPeriod" startAt="3"/>
            </a:pPr>
            <a:r>
              <a:rPr lang="ru-RU" b="1" dirty="0">
                <a:solidFill>
                  <a:srgbClr val="002060"/>
                </a:solidFill>
              </a:rPr>
              <a:t>интенсифицировать работу подразделений университета по противодействию </a:t>
            </a:r>
            <a:r>
              <a:rPr lang="ru-RU" b="1" dirty="0" smtClean="0">
                <a:solidFill>
                  <a:srgbClr val="002060"/>
                </a:solidFill>
              </a:rPr>
              <a:t>экстремизму </a:t>
            </a:r>
            <a:r>
              <a:rPr lang="ru-RU" b="1" dirty="0">
                <a:solidFill>
                  <a:srgbClr val="002060"/>
                </a:solidFill>
              </a:rPr>
              <a:t>в молодежной среде, постоянно взаимодействовать и совместно со специальными службами проводить учения антитеррористической направленности; развивать механизмы антикоррупционной работы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университета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контрольно-аналитической и кадровой работе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784" y="3251355"/>
            <a:ext cx="2160000" cy="13982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784" y="4736963"/>
            <a:ext cx="2160000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784" y="1730376"/>
            <a:ext cx="2160000" cy="143359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1682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университета в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научной деятельности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845296" cy="470752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активизировать </a:t>
            </a:r>
            <a:r>
              <a:rPr lang="ru-RU" b="1" dirty="0">
                <a:solidFill>
                  <a:srgbClr val="002060"/>
                </a:solidFill>
              </a:rPr>
              <a:t>участие ученых ВГУ гуманитарного блока в конкурсах государственных научных фондов, федеральных целевых программах, в конкурсах международных проектов, в непростых экономических условиях удержать на прошлогоднем уровне общий объем НИР, выполняемых сотрудниками университета</a:t>
            </a:r>
            <a:r>
              <a:rPr lang="x-none" b="1" dirty="0">
                <a:solidFill>
                  <a:srgbClr val="002060"/>
                </a:solidFill>
              </a:rPr>
              <a:t>;</a:t>
            </a:r>
            <a:endParaRPr lang="ru-RU" b="1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продолжить </a:t>
            </a:r>
            <a:r>
              <a:rPr lang="ru-RU" b="1" dirty="0">
                <a:solidFill>
                  <a:srgbClr val="002060"/>
                </a:solidFill>
              </a:rPr>
              <a:t>работу по повышению </a:t>
            </a:r>
            <a:r>
              <a:rPr lang="ru-RU" b="1" dirty="0" err="1">
                <a:solidFill>
                  <a:srgbClr val="002060"/>
                </a:solidFill>
              </a:rPr>
              <a:t>наукометрических</a:t>
            </a:r>
            <a:r>
              <a:rPr lang="ru-RU" b="1" dirty="0">
                <a:solidFill>
                  <a:srgbClr val="002060"/>
                </a:solidFill>
              </a:rPr>
              <a:t> показателей ВГУ, в том числе в базах данных </a:t>
            </a:r>
            <a:r>
              <a:rPr lang="ru-RU" b="1" i="1" dirty="0">
                <a:solidFill>
                  <a:srgbClr val="002060"/>
                </a:solidFill>
              </a:rPr>
              <a:t>Web </a:t>
            </a:r>
            <a:r>
              <a:rPr lang="ru-RU" b="1" i="1" dirty="0" err="1">
                <a:solidFill>
                  <a:srgbClr val="002060"/>
                </a:solidFill>
              </a:rPr>
              <a:t>of</a:t>
            </a:r>
            <a:r>
              <a:rPr lang="ru-RU" b="1" i="1" dirty="0">
                <a:solidFill>
                  <a:srgbClr val="002060"/>
                </a:solidFill>
              </a:rPr>
              <a:t> S</a:t>
            </a:r>
            <a:r>
              <a:rPr lang="en-US" b="1" i="1" dirty="0">
                <a:solidFill>
                  <a:srgbClr val="002060"/>
                </a:solidFill>
              </a:rPr>
              <a:t>c</a:t>
            </a:r>
            <a:r>
              <a:rPr lang="ru-RU" b="1" i="1" dirty="0" err="1">
                <a:solidFill>
                  <a:srgbClr val="002060"/>
                </a:solidFill>
              </a:rPr>
              <a:t>ience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en-US" b="1" i="1" dirty="0">
                <a:solidFill>
                  <a:srgbClr val="002060"/>
                </a:solidFill>
              </a:rPr>
              <a:t>Scopus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i="1" dirty="0">
                <a:solidFill>
                  <a:srgbClr val="002060"/>
                </a:solidFill>
              </a:rPr>
              <a:t>РИНЦ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организовать работу по созданию научного студенческого общества и всецело содействовать подготовке студенческих команд для участия в российских и международных научных турнирах.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294" y="5094138"/>
            <a:ext cx="2157434" cy="143900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011" y="3567347"/>
            <a:ext cx="2160000" cy="1150288"/>
          </a:xfrm>
          <a:prstGeom prst="rect">
            <a:avLst/>
          </a:prstGeom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011" y="1824578"/>
            <a:ext cx="2160000" cy="144109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51248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854440" cy="4351338"/>
          </a:xfrm>
        </p:spPr>
        <p:txBody>
          <a:bodyPr anchor="ctr"/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найти и максимально задействовать в работе инструменты стимулирования кооперации ВГУ и производственных предприятий страны и региона;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повысить эффективность маркетинга инновационных продуктов ВГУ;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разработать политику Университета в области патентной деятельности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университета в инновационной деятельности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9669" y="5056632"/>
            <a:ext cx="2160000" cy="121725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9669" y="1982661"/>
            <a:ext cx="2160000" cy="14922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9669" y="3546775"/>
            <a:ext cx="2160000" cy="143794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16858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872728" cy="4351338"/>
          </a:xfrm>
        </p:spPr>
        <p:txBody>
          <a:bodyPr anchor="ctr"/>
          <a:lstStyle/>
          <a:p>
            <a:pPr marL="514350" lvl="0" indent="-514350">
              <a:buFont typeface="+mj-lt"/>
              <a:buAutoNum type="arabicPeriod" startAt="4"/>
            </a:pPr>
            <a:r>
              <a:rPr lang="ru-RU" b="1" dirty="0">
                <a:solidFill>
                  <a:srgbClr val="002060"/>
                </a:solidFill>
              </a:rPr>
              <a:t>создать новые и оказать поддержку деятельности существующих малых </a:t>
            </a:r>
            <a:r>
              <a:rPr lang="ru-RU" b="1" dirty="0" smtClean="0">
                <a:solidFill>
                  <a:srgbClr val="002060"/>
                </a:solidFill>
              </a:rPr>
              <a:t>инновационных предприятий;</a:t>
            </a:r>
            <a:endParaRPr lang="ru-RU" b="1" dirty="0">
              <a:solidFill>
                <a:srgbClr val="002060"/>
              </a:solidFill>
            </a:endParaRPr>
          </a:p>
          <a:p>
            <a:pPr marL="514350" lvl="0" indent="-514350">
              <a:buFont typeface="+mj-lt"/>
              <a:buAutoNum type="arabicPeriod" startAt="4"/>
            </a:pPr>
            <a:r>
              <a:rPr lang="ru-RU" b="1" dirty="0">
                <a:solidFill>
                  <a:srgbClr val="002060"/>
                </a:solidFill>
              </a:rPr>
              <a:t>повысить эффективность деятельности Ассоциации выпускников ВГУ, организовать работу по созданию ассоциаций выпускников в Великобритании и Китае;</a:t>
            </a:r>
          </a:p>
          <a:p>
            <a:pPr marL="514350" lvl="0" indent="-514350">
              <a:buFont typeface="+mj-lt"/>
              <a:buAutoNum type="arabicPeriod" startAt="4"/>
            </a:pPr>
            <a:r>
              <a:rPr lang="ru-RU" b="1" dirty="0">
                <a:solidFill>
                  <a:srgbClr val="002060"/>
                </a:solidFill>
              </a:rPr>
              <a:t> повысить эффективность </a:t>
            </a:r>
            <a:r>
              <a:rPr lang="ru-RU" b="1" dirty="0" err="1">
                <a:solidFill>
                  <a:srgbClr val="002060"/>
                </a:solidFill>
              </a:rPr>
              <a:t>фандрайзинговой</a:t>
            </a:r>
            <a:r>
              <a:rPr lang="ru-RU" b="1" dirty="0">
                <a:solidFill>
                  <a:srgbClr val="002060"/>
                </a:solidFill>
              </a:rPr>
              <a:t> деятельности и нарастить темпы прироста целевого капитала ВГУ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0928" y="1690688"/>
            <a:ext cx="2160000" cy="14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149"/>
          <a:stretch/>
        </p:blipFill>
        <p:spPr>
          <a:xfrm>
            <a:off x="9710928" y="3199237"/>
            <a:ext cx="2160000" cy="171563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5003" y="4983417"/>
            <a:ext cx="1731850" cy="1438211"/>
          </a:xfrm>
          <a:prstGeom prst="rect">
            <a:avLst/>
          </a:prstGeom>
          <a:effectLst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университета в инновационной деятельности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843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881872" cy="4351338"/>
          </a:xfrm>
        </p:spPr>
        <p:txBody>
          <a:bodyPr anchor="ctr"/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увеличить на 30% количество внебюджетных (без квот) иностранных студентов; особое внимание уделить участию ВГУ в образовательных выставках Казахстана, Армении и Белоруссии;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создать практику публичного отчета сотрудников ВГУ по результатам зарубежных командировок;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увеличить количество Летних и Зимних школ для иностранных студентов на базе ВГУ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университета в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международной деятельности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4" y="3459289"/>
            <a:ext cx="2160000" cy="151507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4" y="2019289"/>
            <a:ext cx="2160000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4" y="4974360"/>
            <a:ext cx="2160000" cy="143794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415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881872" cy="4351338"/>
          </a:xfrm>
        </p:spPr>
        <p:txBody>
          <a:bodyPr anchor="ctr"/>
          <a:lstStyle/>
          <a:p>
            <a:pPr marL="514350" lvl="0" indent="-514350">
              <a:buFont typeface="+mj-lt"/>
              <a:buAutoNum type="arabicPeriod" startAt="4"/>
            </a:pPr>
            <a:r>
              <a:rPr lang="ru-RU" b="1" dirty="0">
                <a:solidFill>
                  <a:srgbClr val="002060"/>
                </a:solidFill>
              </a:rPr>
              <a:t>увеличить количество бакалаврских и магистерских программ двойных дипломов с ведущими зарубежными вузами;</a:t>
            </a:r>
          </a:p>
          <a:p>
            <a:pPr marL="514350" lvl="0" indent="-514350">
              <a:buFont typeface="+mj-lt"/>
              <a:buAutoNum type="arabicPeriod" startAt="4"/>
            </a:pPr>
            <a:r>
              <a:rPr lang="ru-RU" b="1" dirty="0">
                <a:solidFill>
                  <a:srgbClr val="002060"/>
                </a:solidFill>
              </a:rPr>
              <a:t>продолжить практику материального стимулирования сотрудников ВГУ, осуществляющих обучение по образовательным программам ВПО и ДПО на иностранных языках;</a:t>
            </a:r>
          </a:p>
          <a:p>
            <a:pPr marL="514350" lvl="0" indent="-514350">
              <a:buFont typeface="+mj-lt"/>
              <a:buAutoNum type="arabicPeriod" startAt="4"/>
            </a:pPr>
            <a:r>
              <a:rPr lang="ru-RU" b="1" dirty="0">
                <a:solidFill>
                  <a:srgbClr val="002060"/>
                </a:solidFill>
              </a:rPr>
              <a:t>организовать серию </a:t>
            </a:r>
            <a:r>
              <a:rPr lang="ru-RU" b="1" dirty="0" err="1">
                <a:solidFill>
                  <a:srgbClr val="002060"/>
                </a:solidFill>
              </a:rPr>
              <a:t>вебинаров</a:t>
            </a:r>
            <a:r>
              <a:rPr lang="ru-RU" b="1" dirty="0">
                <a:solidFill>
                  <a:srgbClr val="002060"/>
                </a:solidFill>
              </a:rPr>
              <a:t> с известными зарубежными учеными и общественными деятелями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университета в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международной деятельности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072" y="3127088"/>
            <a:ext cx="2160000" cy="143462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072" y="4561715"/>
            <a:ext cx="2160000" cy="140665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072" y="1690688"/>
            <a:ext cx="2160000" cy="14364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35277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Приёмная кампания ВГУ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3" name="Объект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37830"/>
              </p:ext>
            </p:extLst>
          </p:nvPr>
        </p:nvGraphicFramePr>
        <p:xfrm>
          <a:off x="592911" y="742297"/>
          <a:ext cx="11237495" cy="5511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890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Sub>
          <a:bldChart bld="category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8863584" cy="4743617"/>
          </a:xfrm>
        </p:spPr>
        <p:txBody>
          <a:bodyPr anchor="ctr">
            <a:normAutofit fontScale="925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продолжить взаимодействие с главами национальных диаспор Воронежской области в целях формирования у студенческой молодежи толерантности, пресечения фактов экстремизма и разжигания межнациональной розни;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обновить нормативную базу деятельности УСЖК, создать прозрачные механизмы заселения студентов и усилить контроль соблюдения Правил внутреннего распорядка в студенческих общежитиях;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 разработать план модернизации инфраструктуры и санитарно-гигиенических условий на базе отдыха «</a:t>
            </a:r>
            <a:r>
              <a:rPr lang="ru-RU" b="1" dirty="0" err="1">
                <a:solidFill>
                  <a:srgbClr val="002060"/>
                </a:solidFill>
              </a:rPr>
              <a:t>Веневитиново</a:t>
            </a:r>
            <a:r>
              <a:rPr lang="ru-RU" b="1" dirty="0" smtClean="0">
                <a:solidFill>
                  <a:srgbClr val="002060"/>
                </a:solidFill>
              </a:rPr>
              <a:t>»;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университета в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воспитательной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работе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784" y="5129752"/>
            <a:ext cx="2160000" cy="143775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784" y="1960512"/>
            <a:ext cx="2160000" cy="162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784" y="3635132"/>
            <a:ext cx="2160000" cy="1440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6618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8872728" cy="4803775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 startAt="4"/>
            </a:pPr>
            <a:r>
              <a:rPr lang="ru-RU" b="1" dirty="0">
                <a:solidFill>
                  <a:srgbClr val="002060"/>
                </a:solidFill>
              </a:rPr>
              <a:t>осуществить дальнейшее развитие деятельности органов студенческого самоуправления университета; наладить взаимодействие с институтом уполномоченных по правам студентов;</a:t>
            </a:r>
          </a:p>
          <a:p>
            <a:pPr marL="514350" lvl="0" indent="-514350">
              <a:buFont typeface="+mj-lt"/>
              <a:buAutoNum type="arabicPeriod" startAt="4"/>
            </a:pPr>
            <a:r>
              <a:rPr lang="ru-RU" b="1" dirty="0">
                <a:solidFill>
                  <a:srgbClr val="002060"/>
                </a:solidFill>
              </a:rPr>
              <a:t>в рамках деятельности Культурно-досугового центра увеличить количество мероприятий в Концертном зале ВГУ, с одновременной проработкой механизма самофинансирования этой деятельности;</a:t>
            </a:r>
          </a:p>
          <a:p>
            <a:pPr marL="514350" lvl="0" indent="-514350">
              <a:buFont typeface="+mj-lt"/>
              <a:buAutoNum type="arabicPeriod" startAt="4"/>
            </a:pPr>
            <a:r>
              <a:rPr lang="ru-RU" b="1" dirty="0">
                <a:solidFill>
                  <a:srgbClr val="002060"/>
                </a:solidFill>
              </a:rPr>
              <a:t>организовать ежеквартальные культурно-спортивные совместные мероприятия сотрудников и студентов ВГУ (</a:t>
            </a:r>
            <a:r>
              <a:rPr lang="ru-RU" b="1" dirty="0" err="1">
                <a:solidFill>
                  <a:srgbClr val="002060"/>
                </a:solidFill>
              </a:rPr>
              <a:t>внутривузовские</a:t>
            </a:r>
            <a:r>
              <a:rPr lang="ru-RU" b="1" dirty="0">
                <a:solidFill>
                  <a:srgbClr val="002060"/>
                </a:solidFill>
              </a:rPr>
              <a:t> соревнования, праздники, фестивали, в </a:t>
            </a:r>
            <a:r>
              <a:rPr lang="ru-RU" b="1" dirty="0" err="1">
                <a:solidFill>
                  <a:srgbClr val="002060"/>
                </a:solidFill>
              </a:rPr>
              <a:t>т.ч</a:t>
            </a:r>
            <a:r>
              <a:rPr lang="ru-RU" b="1" dirty="0">
                <a:solidFill>
                  <a:srgbClr val="002060"/>
                </a:solidFill>
              </a:rPr>
              <a:t>. в бассейне ВГУ</a:t>
            </a:r>
            <a:r>
              <a:rPr lang="ru-RU" b="1" dirty="0" smtClean="0">
                <a:solidFill>
                  <a:srgbClr val="002060"/>
                </a:solidFill>
              </a:rPr>
              <a:t>).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университета в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воспитательной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работе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0928" y="5069348"/>
            <a:ext cx="2160000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0928" y="3508404"/>
            <a:ext cx="2160000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0928" y="1948900"/>
            <a:ext cx="2160000" cy="143856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22431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881872" cy="4767680"/>
          </a:xfrm>
        </p:spPr>
        <p:txBody>
          <a:bodyPr anchor="ctr"/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организовать вынос подвальной котельной из здания общежития № 3 по ул. Ф. Энгельса;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осуществить передачу функций капитального ремонта студенческих общежитий от УСЖК к Управлению по хозяйственной работе;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составить обоснования и перспективные планы капитального ремонта для подачи заявок на получение субсидий из средств федерального </a:t>
            </a:r>
            <a:r>
              <a:rPr lang="ru-RU" b="1" dirty="0" smtClean="0">
                <a:solidFill>
                  <a:srgbClr val="002060"/>
                </a:solidFill>
              </a:rPr>
              <a:t>бюджета;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университета в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рамках хозяйственной работы и капитального строительства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299" y="2481465"/>
            <a:ext cx="2160000" cy="3456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9538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854440" cy="4351338"/>
          </a:xfrm>
        </p:spPr>
        <p:txBody>
          <a:bodyPr anchor="ctr"/>
          <a:lstStyle/>
          <a:p>
            <a:pPr marL="514350" lvl="0" indent="-514350">
              <a:buFont typeface="+mj-lt"/>
              <a:buAutoNum type="arabicPeriod" startAt="4"/>
            </a:pPr>
            <a:r>
              <a:rPr lang="ru-RU" b="1" dirty="0">
                <a:solidFill>
                  <a:srgbClr val="002060"/>
                </a:solidFill>
              </a:rPr>
              <a:t>продолжить осуществление необходимых работ по улучшению инфраструктуры пожарной безопасности и повышению </a:t>
            </a:r>
            <a:r>
              <a:rPr lang="ru-RU" b="1" dirty="0" err="1">
                <a:solidFill>
                  <a:srgbClr val="002060"/>
                </a:solidFill>
              </a:rPr>
              <a:t>энергоэффективности</a:t>
            </a:r>
            <a:r>
              <a:rPr lang="ru-RU" b="1" dirty="0">
                <a:solidFill>
                  <a:srgbClr val="002060"/>
                </a:solidFill>
              </a:rPr>
              <a:t> объектов имущественного комплекса ВГУ;</a:t>
            </a:r>
          </a:p>
          <a:p>
            <a:pPr marL="514350" lvl="0" indent="-514350">
              <a:buFont typeface="+mj-lt"/>
              <a:buAutoNum type="arabicPeriod" startAt="4"/>
            </a:pPr>
            <a:r>
              <a:rPr lang="ru-RU" b="1" dirty="0">
                <a:solidFill>
                  <a:srgbClr val="002060"/>
                </a:solidFill>
              </a:rPr>
              <a:t>продолжить создание базовых условий для обучения лиц с ограниченными возможностями (проект «доступная среда»);</a:t>
            </a:r>
          </a:p>
          <a:p>
            <a:pPr marL="514350" lvl="0" indent="-514350">
              <a:buFont typeface="+mj-lt"/>
              <a:buAutoNum type="arabicPeriod" startAt="4"/>
            </a:pPr>
            <a:r>
              <a:rPr lang="ru-RU" b="1" dirty="0">
                <a:solidFill>
                  <a:srgbClr val="002060"/>
                </a:solidFill>
              </a:rPr>
              <a:t>организовать работы по реконструкции зданий и сооружений заповедника «</a:t>
            </a:r>
            <a:r>
              <a:rPr lang="ru-RU" b="1" dirty="0" err="1">
                <a:solidFill>
                  <a:srgbClr val="002060"/>
                </a:solidFill>
              </a:rPr>
              <a:t>Галичья</a:t>
            </a:r>
            <a:r>
              <a:rPr lang="ru-RU" b="1" dirty="0">
                <a:solidFill>
                  <a:srgbClr val="002060"/>
                </a:solidFill>
              </a:rPr>
              <a:t> гора</a:t>
            </a:r>
            <a:r>
              <a:rPr lang="ru-RU" b="1" dirty="0" smtClean="0">
                <a:solidFill>
                  <a:srgbClr val="002060"/>
                </a:solidFill>
              </a:rPr>
              <a:t>».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университета в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рамках хозяйственной работы и капитального строительства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640" y="1610459"/>
            <a:ext cx="2160000" cy="166232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640" y="4729803"/>
            <a:ext cx="2160000" cy="162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640" y="3281294"/>
            <a:ext cx="2160000" cy="1440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7194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111" y="0"/>
            <a:ext cx="824777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роста заработной платы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174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обеспечить </a:t>
            </a:r>
            <a:r>
              <a:rPr lang="ru-RU" b="1" dirty="0">
                <a:solidFill>
                  <a:srgbClr val="002060"/>
                </a:solidFill>
              </a:rPr>
              <a:t>прирост фонда заработной платы не менее чем на </a:t>
            </a:r>
            <a:r>
              <a:rPr lang="ru-RU" b="1" dirty="0">
                <a:solidFill>
                  <a:srgbClr val="C00000"/>
                </a:solidFill>
              </a:rPr>
              <a:t>5%</a:t>
            </a:r>
            <a:r>
              <a:rPr lang="ru-RU" b="1" dirty="0">
                <a:solidFill>
                  <a:srgbClr val="002060"/>
                </a:solidFill>
              </a:rPr>
              <a:t>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поддержать </a:t>
            </a:r>
            <a:r>
              <a:rPr lang="ru-RU" b="1" dirty="0">
                <a:solidFill>
                  <a:srgbClr val="002060"/>
                </a:solidFill>
              </a:rPr>
              <a:t>соотношение средней заработной платы ППС ВГУ к средней заработной плате по Воронежской области не менее </a:t>
            </a:r>
            <a:r>
              <a:rPr lang="ru-RU" b="1" dirty="0">
                <a:solidFill>
                  <a:srgbClr val="C00000"/>
                </a:solidFill>
              </a:rPr>
              <a:t>150 %</a:t>
            </a:r>
            <a:r>
              <a:rPr lang="ru-RU" b="1" dirty="0">
                <a:solidFill>
                  <a:srgbClr val="002060"/>
                </a:solidFill>
              </a:rPr>
              <a:t>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сохранить </a:t>
            </a:r>
            <a:r>
              <a:rPr lang="ru-RU" b="1" dirty="0">
                <a:solidFill>
                  <a:srgbClr val="002060"/>
                </a:solidFill>
              </a:rPr>
              <a:t>ежемесячную надбавку работникам факультетов, относящимся к учебно-вспомогательному персоналу и занимающим должности по основному месту работы, в размере </a:t>
            </a:r>
            <a:r>
              <a:rPr lang="ru-RU" b="1" dirty="0">
                <a:solidFill>
                  <a:srgbClr val="C00000"/>
                </a:solidFill>
              </a:rPr>
              <a:t>30% </a:t>
            </a:r>
            <a:r>
              <a:rPr lang="ru-RU" b="1" dirty="0">
                <a:solidFill>
                  <a:srgbClr val="002060"/>
                </a:solidFill>
              </a:rPr>
              <a:t>от оклада;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сохранить </a:t>
            </a:r>
            <a:r>
              <a:rPr lang="ru-RU" b="1" dirty="0">
                <a:solidFill>
                  <a:srgbClr val="002060"/>
                </a:solidFill>
              </a:rPr>
              <a:t>ежемесячную надбавку работникам, относящимся к обслуживающему персоналу и занимающим должности по основному месту работы, в размере </a:t>
            </a:r>
            <a:r>
              <a:rPr lang="ru-RU" b="1" dirty="0">
                <a:solidFill>
                  <a:srgbClr val="C00000"/>
                </a:solidFill>
              </a:rPr>
              <a:t>20%</a:t>
            </a:r>
            <a:r>
              <a:rPr lang="ru-RU" b="1" dirty="0">
                <a:solidFill>
                  <a:srgbClr val="002060"/>
                </a:solidFill>
              </a:rPr>
              <a:t> от оклада;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сохранить </a:t>
            </a:r>
            <a:r>
              <a:rPr lang="ru-RU" b="1" dirty="0">
                <a:solidFill>
                  <a:srgbClr val="002060"/>
                </a:solidFill>
              </a:rPr>
              <a:t>ежемесячную надбавку штатным работникам Зональной научной библиотеки, относящимся к учебно-вспомогательному персоналу и занимающим должности по основному месту работы, в размере </a:t>
            </a:r>
            <a:r>
              <a:rPr lang="ru-RU" b="1" dirty="0">
                <a:solidFill>
                  <a:srgbClr val="C00000"/>
                </a:solidFill>
              </a:rPr>
              <a:t>20%</a:t>
            </a:r>
            <a:r>
              <a:rPr lang="ru-RU" b="1" dirty="0">
                <a:solidFill>
                  <a:srgbClr val="002060"/>
                </a:solidFill>
              </a:rPr>
              <a:t> от оклада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6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95" y="401214"/>
            <a:ext cx="11707978" cy="605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4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24" y="385607"/>
            <a:ext cx="11768328" cy="608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993" y="0"/>
            <a:ext cx="11772000" cy="54739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2545" y="3972109"/>
            <a:ext cx="110088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92B65"/>
                </a:solidFill>
                <a:effectLst>
                  <a:glow rad="787400">
                    <a:schemeClr val="bg1">
                      <a:alpha val="60000"/>
                    </a:schemeClr>
                  </a:glow>
                </a:effectLst>
              </a:rPr>
              <a:t>Благодарю за внимание </a:t>
            </a:r>
            <a:br>
              <a:rPr lang="ru-RU" sz="5400" b="1" dirty="0">
                <a:solidFill>
                  <a:srgbClr val="092B65"/>
                </a:solidFill>
                <a:effectLst>
                  <a:glow rad="7874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sz="5400" b="1" dirty="0">
                <a:solidFill>
                  <a:srgbClr val="092B65"/>
                </a:solidFill>
                <a:effectLst>
                  <a:glow rad="787400">
                    <a:schemeClr val="bg1">
                      <a:alpha val="60000"/>
                    </a:schemeClr>
                  </a:glow>
                </a:effectLst>
              </a:rPr>
              <a:t>и поздравляю с началом нового учебного года!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70442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Приёмная кампания ВГУ</a:t>
            </a:r>
            <a:b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поданных заявлений по регионам РФ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589539"/>
              </p:ext>
            </p:extLst>
          </p:nvPr>
        </p:nvGraphicFramePr>
        <p:xfrm>
          <a:off x="838200" y="1825624"/>
          <a:ext cx="10515600" cy="481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779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category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273925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Средний балл ЕГЭ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385786"/>
              </p:ext>
            </p:extLst>
          </p:nvPr>
        </p:nvGraphicFramePr>
        <p:xfrm>
          <a:off x="838201" y="1825625"/>
          <a:ext cx="7018420" cy="476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72" y="729457"/>
            <a:ext cx="3819525" cy="5399087"/>
          </a:xfrm>
          <a:prstGeom prst="rect">
            <a:avLst/>
          </a:prstGeom>
          <a:noFill/>
          <a:ln w="9525">
            <a:solidFill>
              <a:srgbClr val="092B6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98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El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Возможные риски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159496" cy="4351338"/>
          </a:xfrm>
        </p:spPr>
        <p:txBody>
          <a:bodyPr anchor="ctr"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</a:rPr>
              <a:t>недофинансирование и секвестрование ранее запланированных средств на университетские </a:t>
            </a:r>
            <a:r>
              <a:rPr lang="ru-RU" b="1" dirty="0" smtClean="0">
                <a:solidFill>
                  <a:srgbClr val="002060"/>
                </a:solidFill>
              </a:rPr>
              <a:t>расходы;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</a:rPr>
              <a:t>реальна опасность сокращения численности бюджетного приема </a:t>
            </a:r>
            <a:r>
              <a:rPr lang="ru-RU" b="1" dirty="0" smtClean="0">
                <a:solidFill>
                  <a:srgbClr val="002060"/>
                </a:solidFill>
              </a:rPr>
              <a:t>студентов;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опасность оптимизации </a:t>
            </a:r>
            <a:r>
              <a:rPr lang="ru-RU" b="1" dirty="0">
                <a:solidFill>
                  <a:srgbClr val="002060"/>
                </a:solidFill>
              </a:rPr>
              <a:t>вузов и вузовских </a:t>
            </a:r>
            <a:r>
              <a:rPr lang="ru-RU" b="1" dirty="0" smtClean="0">
                <a:solidFill>
                  <a:srgbClr val="002060"/>
                </a:solidFill>
              </a:rPr>
              <a:t>структур.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3976" y="2988479"/>
            <a:ext cx="2376000" cy="180799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3976" y="4796469"/>
            <a:ext cx="2376000" cy="1782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3976" y="1078767"/>
            <a:ext cx="2376000" cy="190971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5225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инновационной деятельности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97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консолидированный финансовый </a:t>
            </a:r>
            <a:r>
              <a:rPr lang="ru-RU" b="1" dirty="0" smtClean="0">
                <a:solidFill>
                  <a:srgbClr val="002060"/>
                </a:solidFill>
              </a:rPr>
              <a:t>результат – </a:t>
            </a:r>
            <a:r>
              <a:rPr lang="ru-RU" b="1" i="1" dirty="0">
                <a:solidFill>
                  <a:srgbClr val="C00000"/>
                </a:solidFill>
              </a:rPr>
              <a:t>351 </a:t>
            </a:r>
            <a:r>
              <a:rPr lang="ru-RU" b="1" i="1" dirty="0" err="1" smtClean="0">
                <a:solidFill>
                  <a:srgbClr val="C00000"/>
                </a:solidFill>
              </a:rPr>
              <a:t>млн.руб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b="1" dirty="0">
                <a:solidFill>
                  <a:srgbClr val="002060"/>
                </a:solidFill>
              </a:rPr>
              <a:t>8 проектов в рамках Постановления Правительства РФ № 218 и ФЦП «Исследования и разработки по приоритетным направлениям развития научно-технологического комплекса России на 2014-2020 </a:t>
            </a:r>
            <a:r>
              <a:rPr lang="ru-RU" b="1" dirty="0" smtClean="0">
                <a:solidFill>
                  <a:srgbClr val="002060"/>
                </a:solidFill>
              </a:rPr>
              <a:t>годы»</a:t>
            </a:r>
            <a:r>
              <a:rPr lang="ru-RU" b="1" dirty="0">
                <a:solidFill>
                  <a:srgbClr val="002060"/>
                </a:solidFill>
              </a:rPr>
              <a:t> –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147 </a:t>
            </a:r>
            <a:r>
              <a:rPr lang="ru-RU" b="1" i="1" dirty="0" err="1">
                <a:solidFill>
                  <a:srgbClr val="C00000"/>
                </a:solidFill>
              </a:rPr>
              <a:t>млн.руб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b="1" dirty="0">
                <a:solidFill>
                  <a:srgbClr val="002060"/>
                </a:solidFill>
              </a:rPr>
              <a:t>Университет по итогам 2015 </a:t>
            </a:r>
            <a:r>
              <a:rPr lang="ru-RU" b="1" dirty="0" smtClean="0">
                <a:solidFill>
                  <a:srgbClr val="002060"/>
                </a:solidFill>
              </a:rPr>
              <a:t>года </a:t>
            </a:r>
            <a:r>
              <a:rPr lang="ru-RU" b="1" dirty="0">
                <a:solidFill>
                  <a:srgbClr val="002060"/>
                </a:solidFill>
              </a:rPr>
              <a:t>стал лучшим инновационным вузом Воронежской </a:t>
            </a:r>
            <a:r>
              <a:rPr lang="ru-RU" b="1" dirty="0" smtClean="0">
                <a:solidFill>
                  <a:srgbClr val="002060"/>
                </a:solidFill>
              </a:rPr>
              <a:t>области и получил                                           «Кубок инноваций» </a:t>
            </a:r>
            <a:r>
              <a:rPr lang="ru-RU" b="1" dirty="0">
                <a:solidFill>
                  <a:srgbClr val="002060"/>
                </a:solidFill>
              </a:rPr>
              <a:t>–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750 </a:t>
            </a:r>
            <a:r>
              <a:rPr lang="ru-RU" b="1" i="1" dirty="0">
                <a:solidFill>
                  <a:srgbClr val="C00000"/>
                </a:solidFill>
              </a:rPr>
              <a:t>тыс. </a:t>
            </a:r>
            <a:r>
              <a:rPr lang="ru-RU" b="1" i="1" dirty="0" smtClean="0">
                <a:solidFill>
                  <a:srgbClr val="C00000"/>
                </a:solidFill>
              </a:rPr>
              <a:t>руб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Четверо молодых ученых стали победителями «Кубка инноваций» и получили денежные призы </a:t>
            </a:r>
            <a:r>
              <a:rPr lang="ru-RU" b="1" dirty="0" smtClean="0">
                <a:solidFill>
                  <a:srgbClr val="002060"/>
                </a:solidFill>
              </a:rPr>
              <a:t>на общую сумму </a:t>
            </a:r>
            <a:r>
              <a:rPr lang="ru-RU" b="1" i="1" dirty="0" smtClean="0">
                <a:solidFill>
                  <a:srgbClr val="C00000"/>
                </a:solidFill>
              </a:rPr>
              <a:t>800 </a:t>
            </a:r>
            <a:r>
              <a:rPr lang="ru-RU" b="1" i="1" dirty="0">
                <a:solidFill>
                  <a:srgbClr val="C00000"/>
                </a:solidFill>
              </a:rPr>
              <a:t>тыс. руб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0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7391400" cy="5032376"/>
          </a:xfrm>
        </p:spPr>
        <p:txBody>
          <a:bodyPr anchor="ctr"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создано </a:t>
            </a:r>
            <a:r>
              <a:rPr lang="ru-RU" b="1" dirty="0">
                <a:solidFill>
                  <a:srgbClr val="C00000"/>
                </a:solidFill>
              </a:rPr>
              <a:t>110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охраноспособных</a:t>
            </a:r>
            <a:r>
              <a:rPr lang="ru-RU" b="1" dirty="0">
                <a:solidFill>
                  <a:srgbClr val="002060"/>
                </a:solidFill>
              </a:rPr>
              <a:t> объектов интеллектуальной собственности;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зарегистрировано </a:t>
            </a:r>
            <a:r>
              <a:rPr lang="ru-RU" b="1" dirty="0">
                <a:solidFill>
                  <a:srgbClr val="002060"/>
                </a:solidFill>
              </a:rPr>
              <a:t>и работают </a:t>
            </a:r>
            <a:r>
              <a:rPr lang="ru-RU" b="1" dirty="0">
                <a:solidFill>
                  <a:srgbClr val="C00000"/>
                </a:solidFill>
              </a:rPr>
              <a:t>31 МИП</a:t>
            </a:r>
            <a:r>
              <a:rPr lang="ru-RU" b="1" dirty="0">
                <a:solidFill>
                  <a:srgbClr val="002060"/>
                </a:solidFill>
              </a:rPr>
              <a:t>, объем выполненных работ – более 76 </a:t>
            </a:r>
            <a:r>
              <a:rPr lang="ru-RU" b="1" dirty="0" err="1">
                <a:solidFill>
                  <a:srgbClr val="002060"/>
                </a:solidFill>
              </a:rPr>
              <a:t>млн.руб</a:t>
            </a:r>
            <a:r>
              <a:rPr lang="ru-RU" b="1" dirty="0" smtClean="0">
                <a:solidFill>
                  <a:srgbClr val="002060"/>
                </a:solidFill>
              </a:rPr>
              <a:t>.;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рыночная </a:t>
            </a:r>
            <a:r>
              <a:rPr lang="ru-RU" b="1" dirty="0">
                <a:solidFill>
                  <a:srgbClr val="002060"/>
                </a:solidFill>
              </a:rPr>
              <a:t>стоимость активов Фонда целевого капитала составила </a:t>
            </a:r>
            <a:r>
              <a:rPr lang="ru-RU" b="1" dirty="0">
                <a:solidFill>
                  <a:srgbClr val="C00000"/>
                </a:solidFill>
              </a:rPr>
              <a:t>18 млн. руб. </a:t>
            </a:r>
            <a:r>
              <a:rPr lang="ru-RU" b="1" dirty="0">
                <a:solidFill>
                  <a:srgbClr val="002060"/>
                </a:solidFill>
              </a:rPr>
              <a:t>Доход от доверительного управления целевым капиталом составил </a:t>
            </a:r>
            <a:r>
              <a:rPr lang="ru-RU" b="1" dirty="0">
                <a:solidFill>
                  <a:srgbClr val="C00000"/>
                </a:solidFill>
              </a:rPr>
              <a:t>2,7 </a:t>
            </a:r>
            <a:r>
              <a:rPr lang="ru-RU" b="1" dirty="0" err="1">
                <a:solidFill>
                  <a:srgbClr val="C00000"/>
                </a:solidFill>
              </a:rPr>
              <a:t>млн.руб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по </a:t>
            </a:r>
            <a:r>
              <a:rPr lang="ru-RU" b="1" dirty="0">
                <a:solidFill>
                  <a:srgbClr val="002060"/>
                </a:solidFill>
              </a:rPr>
              <a:t>результатам пилотного рейтинга трудоустройства выпускников университета международной компании </a:t>
            </a:r>
            <a:r>
              <a:rPr lang="en-US" b="1" dirty="0">
                <a:solidFill>
                  <a:srgbClr val="002060"/>
                </a:solidFill>
              </a:rPr>
              <a:t>QS</a:t>
            </a:r>
            <a:r>
              <a:rPr lang="ru-RU" b="1" dirty="0">
                <a:solidFill>
                  <a:srgbClr val="002060"/>
                </a:solidFill>
              </a:rPr>
              <a:t> ВГУ занял место </a:t>
            </a:r>
            <a:r>
              <a:rPr lang="ru-RU" b="1" dirty="0">
                <a:solidFill>
                  <a:srgbClr val="C00000"/>
                </a:solidFill>
              </a:rPr>
              <a:t>200</a:t>
            </a:r>
            <a:r>
              <a:rPr lang="ru-RU" b="1" dirty="0" smtClean="0">
                <a:solidFill>
                  <a:srgbClr val="C00000"/>
                </a:solidFill>
              </a:rPr>
              <a:t>+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инновационной деятельности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3096" y="1825624"/>
            <a:ext cx="3693838" cy="492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1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06814"/>
            <a:ext cx="7329804" cy="4755649"/>
          </a:xfrm>
        </p:spPr>
        <p:txBody>
          <a:bodyPr anchor="ctr">
            <a:normAutofit fontScale="925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Общий объем НИР в 2015 году составил </a:t>
            </a:r>
            <a:r>
              <a:rPr lang="ru-RU" b="1" dirty="0">
                <a:solidFill>
                  <a:srgbClr val="C00000"/>
                </a:solidFill>
              </a:rPr>
              <a:t>398,5 млн. руб. </a:t>
            </a:r>
            <a:r>
              <a:rPr lang="ru-RU" b="1" dirty="0">
                <a:solidFill>
                  <a:srgbClr val="002060"/>
                </a:solidFill>
              </a:rPr>
              <a:t>(объем предыдущего года 391,2 млн. руб.) </a:t>
            </a:r>
          </a:p>
          <a:p>
            <a:r>
              <a:rPr lang="ru-RU" b="1" dirty="0">
                <a:solidFill>
                  <a:srgbClr val="002060"/>
                </a:solidFill>
              </a:rPr>
              <a:t>С 2014 г. функционирует Российский научный фонд. В 2014 году университет выполнял 4 проекта РНФ общим объемом 19,0 млн. руб., в 2015 году - 7 проектов общим объемом </a:t>
            </a:r>
            <a:r>
              <a:rPr lang="ru-RU" b="1" dirty="0" smtClean="0">
                <a:solidFill>
                  <a:srgbClr val="C00000"/>
                </a:solidFill>
              </a:rPr>
              <a:t>46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млн</a:t>
            </a:r>
            <a:r>
              <a:rPr lang="ru-RU" b="1" dirty="0">
                <a:solidFill>
                  <a:srgbClr val="C00000"/>
                </a:solidFill>
              </a:rPr>
              <a:t>. руб.</a:t>
            </a:r>
            <a:r>
              <a:rPr lang="ru-RU" b="1" dirty="0">
                <a:solidFill>
                  <a:srgbClr val="002060"/>
                </a:solidFill>
              </a:rPr>
              <a:t>, а в 2016 году уже 10 проектов общим объемом </a:t>
            </a:r>
            <a:r>
              <a:rPr lang="ru-RU" b="1" dirty="0" smtClean="0">
                <a:solidFill>
                  <a:srgbClr val="C00000"/>
                </a:solidFill>
              </a:rPr>
              <a:t>62 </a:t>
            </a:r>
            <a:r>
              <a:rPr lang="ru-RU" b="1" dirty="0">
                <a:solidFill>
                  <a:srgbClr val="C00000"/>
                </a:solidFill>
              </a:rPr>
              <a:t>млн. руб.</a:t>
            </a:r>
            <a:r>
              <a:rPr lang="ru-RU" b="1" dirty="0">
                <a:solidFill>
                  <a:srgbClr val="002060"/>
                </a:solidFill>
              </a:rPr>
              <a:t>, что соответствует показателям ведущих вузов России. В 2017 году состоятся новые </a:t>
            </a:r>
            <a:r>
              <a:rPr lang="ru-RU" b="1" dirty="0" smtClean="0">
                <a:solidFill>
                  <a:srgbClr val="002060"/>
                </a:solidFill>
              </a:rPr>
              <a:t>конкурсы, </a:t>
            </a:r>
            <a:r>
              <a:rPr lang="ru-RU" b="1" dirty="0">
                <a:solidFill>
                  <a:srgbClr val="002060"/>
                </a:solidFill>
              </a:rPr>
              <a:t>и задача университета эту тенденцию роста закрепить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научной деятельности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2582" y="1706814"/>
            <a:ext cx="3185795" cy="47879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5940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Университет в сети Интернет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просмотров русскоязычной версии сайта с 1.06.2016 по 28.07.2016</a:t>
            </a:r>
            <a:endParaRPr lang="ru-RU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107363"/>
              </p:ext>
            </p:extLst>
          </p:nvPr>
        </p:nvGraphicFramePr>
        <p:xfrm>
          <a:off x="838200" y="1825624"/>
          <a:ext cx="10515600" cy="4683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192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1129</Words>
  <Application>Microsoft Office PowerPoint</Application>
  <PresentationFormat>Широкоэкранный</PresentationFormat>
  <Paragraphs>90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Helvetica Neue WGL</vt:lpstr>
      <vt:lpstr>Тема Office</vt:lpstr>
      <vt:lpstr>О ЗАДАЧАХ КОЛЛЕКТИВА ВОРОНЕЖСКОГО ГОСУДАРСТВЕННОГО УНИВЕРСИТЕТА В 2016-2017 УЧЕБНОМ ГОДУ</vt:lpstr>
      <vt:lpstr>Приёмная кампания ВГУ</vt:lpstr>
      <vt:lpstr>Приёмная кампания ВГУ количество поданных заявлений по регионам РФ</vt:lpstr>
      <vt:lpstr>Средний балл ЕГЭ</vt:lpstr>
      <vt:lpstr>Возможные риски</vt:lpstr>
      <vt:lpstr>Результаты инновационной деятельности</vt:lpstr>
      <vt:lpstr>Результаты инновационной деятельности</vt:lpstr>
      <vt:lpstr>Результаты научной деятельности</vt:lpstr>
      <vt:lpstr>Университет в сети Интернет количество просмотров русскоязычной версии сайта с 1.06.2016 по 28.07.2016</vt:lpstr>
      <vt:lpstr>Университет в сети Интернет количество просмотров англоязычной версии сайта с 1.06.2016 по 28.07.2016</vt:lpstr>
      <vt:lpstr>Место ВГУ в мировых рейтингах</vt:lpstr>
      <vt:lpstr>Задачи университета в образовательной деятельности</vt:lpstr>
      <vt:lpstr>Задачи университета в контрольно-аналитической и кадровой работе</vt:lpstr>
      <vt:lpstr>Задачи университета в контрольно-аналитической и кадровой работе</vt:lpstr>
      <vt:lpstr>Задачи университета в научной деятельности </vt:lpstr>
      <vt:lpstr>Задачи университета в инновационной деятельности </vt:lpstr>
      <vt:lpstr>Задачи университета в инновационной деятельности </vt:lpstr>
      <vt:lpstr>Задачи университета в международной деятельности </vt:lpstr>
      <vt:lpstr>Задачи университета в международной деятельности </vt:lpstr>
      <vt:lpstr>Задачи университета в воспитательной работе</vt:lpstr>
      <vt:lpstr>Задачи университета в воспитательной работе</vt:lpstr>
      <vt:lpstr>Задачи университета в рамках хозяйственной работы и капитального строительства </vt:lpstr>
      <vt:lpstr>Задачи университета в рамках хозяйственной работы и капитального строительства </vt:lpstr>
      <vt:lpstr>Вопросы роста заработной платы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KVC</dc:creator>
  <cp:lastModifiedBy>Dmitry Ruban</cp:lastModifiedBy>
  <cp:revision>76</cp:revision>
  <dcterms:created xsi:type="dcterms:W3CDTF">2016-08-21T08:57:35Z</dcterms:created>
  <dcterms:modified xsi:type="dcterms:W3CDTF">2016-08-31T13:25:52Z</dcterms:modified>
</cp:coreProperties>
</file>