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</p:sldIdLst>
  <p:sldSz cx="12192000" cy="6858000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77" y="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1352A2-1FFF-450F-9609-EB5CB31A6344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E71DE1D1-7319-4DE2-81FB-3BEC0C53669E}">
      <dgm:prSet phldrT="[Текст]"/>
      <dgm:spPr/>
      <dgm:t>
        <a:bodyPr/>
        <a:lstStyle/>
        <a:p>
          <a:r>
            <a:rPr lang="ru-RU" dirty="0" smtClean="0"/>
            <a:t>Комфортный и </a:t>
          </a:r>
          <a:r>
            <a:rPr lang="ru-RU" dirty="0" err="1" smtClean="0"/>
            <a:t>экологичный</a:t>
          </a:r>
          <a:r>
            <a:rPr lang="ru-RU" dirty="0" smtClean="0"/>
            <a:t> кампус</a:t>
          </a:r>
          <a:endParaRPr lang="en-US" dirty="0"/>
        </a:p>
      </dgm:t>
    </dgm:pt>
    <dgm:pt modelId="{E6E2DB92-3EC7-431D-A5DA-AC41E9637B48}" type="parTrans" cxnId="{E27C1328-0793-431D-8F81-AFA15CB94879}">
      <dgm:prSet/>
      <dgm:spPr/>
      <dgm:t>
        <a:bodyPr/>
        <a:lstStyle/>
        <a:p>
          <a:endParaRPr lang="en-US"/>
        </a:p>
      </dgm:t>
    </dgm:pt>
    <dgm:pt modelId="{79F66B04-62DE-4C75-891F-CDAEA131F388}" type="sibTrans" cxnId="{E27C1328-0793-431D-8F81-AFA15CB94879}">
      <dgm:prSet/>
      <dgm:spPr/>
      <dgm:t>
        <a:bodyPr/>
        <a:lstStyle/>
        <a:p>
          <a:endParaRPr lang="en-US"/>
        </a:p>
      </dgm:t>
    </dgm:pt>
    <dgm:pt modelId="{A9351C57-B203-45BC-8C11-98F480974C34}">
      <dgm:prSet/>
      <dgm:spPr/>
      <dgm:t>
        <a:bodyPr/>
        <a:lstStyle/>
        <a:p>
          <a:r>
            <a:rPr lang="ru-RU" dirty="0" smtClean="0"/>
            <a:t>Современные и доступные лаборатории</a:t>
          </a:r>
          <a:endParaRPr lang="en-US" dirty="0"/>
        </a:p>
      </dgm:t>
    </dgm:pt>
    <dgm:pt modelId="{D5F6EC8A-56A6-4E11-9B89-5D5A732D48AD}" type="parTrans" cxnId="{E5332487-A6AB-437C-AEFE-AB83ABF791C9}">
      <dgm:prSet/>
      <dgm:spPr/>
      <dgm:t>
        <a:bodyPr/>
        <a:lstStyle/>
        <a:p>
          <a:endParaRPr lang="en-US"/>
        </a:p>
      </dgm:t>
    </dgm:pt>
    <dgm:pt modelId="{BC62E84C-E9B9-4477-A964-F4EC6917BBE0}" type="sibTrans" cxnId="{E5332487-A6AB-437C-AEFE-AB83ABF791C9}">
      <dgm:prSet/>
      <dgm:spPr/>
      <dgm:t>
        <a:bodyPr/>
        <a:lstStyle/>
        <a:p>
          <a:endParaRPr lang="en-US"/>
        </a:p>
      </dgm:t>
    </dgm:pt>
    <dgm:pt modelId="{14F2AE0B-9582-4077-96C3-AB5717929659}">
      <dgm:prSet/>
      <dgm:spPr/>
      <dgm:t>
        <a:bodyPr/>
        <a:lstStyle/>
        <a:p>
          <a:r>
            <a:rPr lang="ru-RU" dirty="0" smtClean="0"/>
            <a:t>Высокие компетенции преподавателей и ученых</a:t>
          </a:r>
          <a:endParaRPr lang="en-US" dirty="0"/>
        </a:p>
      </dgm:t>
    </dgm:pt>
    <dgm:pt modelId="{3831EC1E-12D1-4FF8-9E66-5D6B0B75993E}" type="parTrans" cxnId="{BE0F71B3-47B4-4896-BDBC-4A0EB09F5526}">
      <dgm:prSet/>
      <dgm:spPr/>
      <dgm:t>
        <a:bodyPr/>
        <a:lstStyle/>
        <a:p>
          <a:endParaRPr lang="en-US"/>
        </a:p>
      </dgm:t>
    </dgm:pt>
    <dgm:pt modelId="{BC618949-90F9-46C4-8296-F787119C1C47}" type="sibTrans" cxnId="{BE0F71B3-47B4-4896-BDBC-4A0EB09F5526}">
      <dgm:prSet/>
      <dgm:spPr/>
      <dgm:t>
        <a:bodyPr/>
        <a:lstStyle/>
        <a:p>
          <a:endParaRPr lang="en-US"/>
        </a:p>
      </dgm:t>
    </dgm:pt>
    <dgm:pt modelId="{0AF0F59E-48FA-4FBF-AC22-55100BDB2021}">
      <dgm:prSet/>
      <dgm:spPr/>
      <dgm:t>
        <a:bodyPr/>
        <a:lstStyle/>
        <a:p>
          <a:r>
            <a:rPr lang="ru-RU" dirty="0" smtClean="0"/>
            <a:t>Лучшие абитуриенты из России и соседних стран</a:t>
          </a:r>
          <a:endParaRPr lang="en-US" dirty="0"/>
        </a:p>
      </dgm:t>
    </dgm:pt>
    <dgm:pt modelId="{69FF6508-EF01-462F-AC61-F4AD75B4167A}" type="parTrans" cxnId="{089657CF-9D4C-4991-9353-479E097BD36E}">
      <dgm:prSet/>
      <dgm:spPr/>
      <dgm:t>
        <a:bodyPr/>
        <a:lstStyle/>
        <a:p>
          <a:endParaRPr lang="en-US"/>
        </a:p>
      </dgm:t>
    </dgm:pt>
    <dgm:pt modelId="{0B183613-AB89-4075-B861-E26C726D979A}" type="sibTrans" cxnId="{089657CF-9D4C-4991-9353-479E097BD36E}">
      <dgm:prSet/>
      <dgm:spPr/>
      <dgm:t>
        <a:bodyPr/>
        <a:lstStyle/>
        <a:p>
          <a:endParaRPr lang="en-US"/>
        </a:p>
      </dgm:t>
    </dgm:pt>
    <dgm:pt modelId="{3BF32BC4-9450-4E0F-A1F1-FB908391FEDE}">
      <dgm:prSet/>
      <dgm:spPr/>
      <dgm:t>
        <a:bodyPr/>
        <a:lstStyle/>
        <a:p>
          <a:r>
            <a:rPr lang="ru-RU" dirty="0" smtClean="0"/>
            <a:t>Активные и ответственные студенты</a:t>
          </a:r>
          <a:endParaRPr lang="en-US" dirty="0"/>
        </a:p>
      </dgm:t>
    </dgm:pt>
    <dgm:pt modelId="{0F23F1EF-042D-4A91-8E9F-B3260E7C66C7}" type="parTrans" cxnId="{F82C2517-EF49-45D7-84DD-BE6F02A86FC5}">
      <dgm:prSet/>
      <dgm:spPr/>
      <dgm:t>
        <a:bodyPr/>
        <a:lstStyle/>
        <a:p>
          <a:endParaRPr lang="en-US"/>
        </a:p>
      </dgm:t>
    </dgm:pt>
    <dgm:pt modelId="{482E8E8A-B7C1-4A99-863D-A402AC73243A}" type="sibTrans" cxnId="{F82C2517-EF49-45D7-84DD-BE6F02A86FC5}">
      <dgm:prSet/>
      <dgm:spPr/>
      <dgm:t>
        <a:bodyPr/>
        <a:lstStyle/>
        <a:p>
          <a:endParaRPr lang="en-US"/>
        </a:p>
      </dgm:t>
    </dgm:pt>
    <dgm:pt modelId="{5FE886AF-A102-40DD-9FED-65FF6F0300E7}" type="pres">
      <dgm:prSet presAssocID="{A91352A2-1FFF-450F-9609-EB5CB31A634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1E5D0F-2679-4D65-B187-D834CF85C930}" type="pres">
      <dgm:prSet presAssocID="{E71DE1D1-7319-4DE2-81FB-3BEC0C53669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43ECE1-5403-4518-A7AB-E417A3C70AFB}" type="pres">
      <dgm:prSet presAssocID="{79F66B04-62DE-4C75-891F-CDAEA131F388}" presName="spacer" presStyleCnt="0"/>
      <dgm:spPr/>
    </dgm:pt>
    <dgm:pt modelId="{2DD71B78-5C42-401D-87EC-CCE0F0BFD041}" type="pres">
      <dgm:prSet presAssocID="{A9351C57-B203-45BC-8C11-98F480974C3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7008F6-08DC-4CDA-BEB7-49DF134AB935}" type="pres">
      <dgm:prSet presAssocID="{BC62E84C-E9B9-4477-A964-F4EC6917BBE0}" presName="spacer" presStyleCnt="0"/>
      <dgm:spPr/>
    </dgm:pt>
    <dgm:pt modelId="{4742317C-EA87-473D-B1A2-E77530695386}" type="pres">
      <dgm:prSet presAssocID="{14F2AE0B-9582-4077-96C3-AB571792965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F9F88F-32B9-462C-8292-12887D79B482}" type="pres">
      <dgm:prSet presAssocID="{BC618949-90F9-46C4-8296-F787119C1C47}" presName="spacer" presStyleCnt="0"/>
      <dgm:spPr/>
    </dgm:pt>
    <dgm:pt modelId="{BF90E42E-217C-42CE-8DFB-91484E8D3E2F}" type="pres">
      <dgm:prSet presAssocID="{0AF0F59E-48FA-4FBF-AC22-55100BDB202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E49296-4F04-40C2-9C9D-3AEBE971ADD0}" type="pres">
      <dgm:prSet presAssocID="{0B183613-AB89-4075-B861-E26C726D979A}" presName="spacer" presStyleCnt="0"/>
      <dgm:spPr/>
    </dgm:pt>
    <dgm:pt modelId="{FC00FC3E-5026-40F8-B2F4-A15F5006749D}" type="pres">
      <dgm:prSet presAssocID="{3BF32BC4-9450-4E0F-A1F1-FB908391FEDE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728EC4-31E8-4AF1-8A6A-AB923EE17820}" type="presOf" srcId="{E71DE1D1-7319-4DE2-81FB-3BEC0C53669E}" destId="{DB1E5D0F-2679-4D65-B187-D834CF85C930}" srcOrd="0" destOrd="0" presId="urn:microsoft.com/office/officeart/2005/8/layout/vList2"/>
    <dgm:cxn modelId="{089657CF-9D4C-4991-9353-479E097BD36E}" srcId="{A91352A2-1FFF-450F-9609-EB5CB31A6344}" destId="{0AF0F59E-48FA-4FBF-AC22-55100BDB2021}" srcOrd="3" destOrd="0" parTransId="{69FF6508-EF01-462F-AC61-F4AD75B4167A}" sibTransId="{0B183613-AB89-4075-B861-E26C726D979A}"/>
    <dgm:cxn modelId="{135CB574-6903-4459-A259-655E0ACB4D64}" type="presOf" srcId="{0AF0F59E-48FA-4FBF-AC22-55100BDB2021}" destId="{BF90E42E-217C-42CE-8DFB-91484E8D3E2F}" srcOrd="0" destOrd="0" presId="urn:microsoft.com/office/officeart/2005/8/layout/vList2"/>
    <dgm:cxn modelId="{ED501E9A-0A72-45BD-BB1E-94D4A8778F69}" type="presOf" srcId="{A9351C57-B203-45BC-8C11-98F480974C34}" destId="{2DD71B78-5C42-401D-87EC-CCE0F0BFD041}" srcOrd="0" destOrd="0" presId="urn:microsoft.com/office/officeart/2005/8/layout/vList2"/>
    <dgm:cxn modelId="{E27C1328-0793-431D-8F81-AFA15CB94879}" srcId="{A91352A2-1FFF-450F-9609-EB5CB31A6344}" destId="{E71DE1D1-7319-4DE2-81FB-3BEC0C53669E}" srcOrd="0" destOrd="0" parTransId="{E6E2DB92-3EC7-431D-A5DA-AC41E9637B48}" sibTransId="{79F66B04-62DE-4C75-891F-CDAEA131F388}"/>
    <dgm:cxn modelId="{66A21E7C-1E24-41FC-B5C4-C27D1A6365B0}" type="presOf" srcId="{A91352A2-1FFF-450F-9609-EB5CB31A6344}" destId="{5FE886AF-A102-40DD-9FED-65FF6F0300E7}" srcOrd="0" destOrd="0" presId="urn:microsoft.com/office/officeart/2005/8/layout/vList2"/>
    <dgm:cxn modelId="{E5332487-A6AB-437C-AEFE-AB83ABF791C9}" srcId="{A91352A2-1FFF-450F-9609-EB5CB31A6344}" destId="{A9351C57-B203-45BC-8C11-98F480974C34}" srcOrd="1" destOrd="0" parTransId="{D5F6EC8A-56A6-4E11-9B89-5D5A732D48AD}" sibTransId="{BC62E84C-E9B9-4477-A964-F4EC6917BBE0}"/>
    <dgm:cxn modelId="{6A94B785-D269-4F72-8B47-B37DF676F71D}" type="presOf" srcId="{3BF32BC4-9450-4E0F-A1F1-FB908391FEDE}" destId="{FC00FC3E-5026-40F8-B2F4-A15F5006749D}" srcOrd="0" destOrd="0" presId="urn:microsoft.com/office/officeart/2005/8/layout/vList2"/>
    <dgm:cxn modelId="{F82C2517-EF49-45D7-84DD-BE6F02A86FC5}" srcId="{A91352A2-1FFF-450F-9609-EB5CB31A6344}" destId="{3BF32BC4-9450-4E0F-A1F1-FB908391FEDE}" srcOrd="4" destOrd="0" parTransId="{0F23F1EF-042D-4A91-8E9F-B3260E7C66C7}" sibTransId="{482E8E8A-B7C1-4A99-863D-A402AC73243A}"/>
    <dgm:cxn modelId="{2C554FA6-8FB1-4BCF-8588-AF9394558B5D}" type="presOf" srcId="{14F2AE0B-9582-4077-96C3-AB5717929659}" destId="{4742317C-EA87-473D-B1A2-E77530695386}" srcOrd="0" destOrd="0" presId="urn:microsoft.com/office/officeart/2005/8/layout/vList2"/>
    <dgm:cxn modelId="{BE0F71B3-47B4-4896-BDBC-4A0EB09F5526}" srcId="{A91352A2-1FFF-450F-9609-EB5CB31A6344}" destId="{14F2AE0B-9582-4077-96C3-AB5717929659}" srcOrd="2" destOrd="0" parTransId="{3831EC1E-12D1-4FF8-9E66-5D6B0B75993E}" sibTransId="{BC618949-90F9-46C4-8296-F787119C1C47}"/>
    <dgm:cxn modelId="{009D188A-7300-4B6C-B900-524F5D85A31E}" type="presParOf" srcId="{5FE886AF-A102-40DD-9FED-65FF6F0300E7}" destId="{DB1E5D0F-2679-4D65-B187-D834CF85C930}" srcOrd="0" destOrd="0" presId="urn:microsoft.com/office/officeart/2005/8/layout/vList2"/>
    <dgm:cxn modelId="{8D7F96F3-0AEB-470A-8636-5D4313CFB289}" type="presParOf" srcId="{5FE886AF-A102-40DD-9FED-65FF6F0300E7}" destId="{7E43ECE1-5403-4518-A7AB-E417A3C70AFB}" srcOrd="1" destOrd="0" presId="urn:microsoft.com/office/officeart/2005/8/layout/vList2"/>
    <dgm:cxn modelId="{ED550257-0B48-4738-9EF7-7B83534E5BAE}" type="presParOf" srcId="{5FE886AF-A102-40DD-9FED-65FF6F0300E7}" destId="{2DD71B78-5C42-401D-87EC-CCE0F0BFD041}" srcOrd="2" destOrd="0" presId="urn:microsoft.com/office/officeart/2005/8/layout/vList2"/>
    <dgm:cxn modelId="{3E3C67FD-8297-46BA-8E9A-5F7438B21C4C}" type="presParOf" srcId="{5FE886AF-A102-40DD-9FED-65FF6F0300E7}" destId="{C87008F6-08DC-4CDA-BEB7-49DF134AB935}" srcOrd="3" destOrd="0" presId="urn:microsoft.com/office/officeart/2005/8/layout/vList2"/>
    <dgm:cxn modelId="{5053C6A2-67C1-486C-B57D-EB0D022FBD7D}" type="presParOf" srcId="{5FE886AF-A102-40DD-9FED-65FF6F0300E7}" destId="{4742317C-EA87-473D-B1A2-E77530695386}" srcOrd="4" destOrd="0" presId="urn:microsoft.com/office/officeart/2005/8/layout/vList2"/>
    <dgm:cxn modelId="{659D8553-F7BB-4433-A259-29CBEFD0EEAE}" type="presParOf" srcId="{5FE886AF-A102-40DD-9FED-65FF6F0300E7}" destId="{35F9F88F-32B9-462C-8292-12887D79B482}" srcOrd="5" destOrd="0" presId="urn:microsoft.com/office/officeart/2005/8/layout/vList2"/>
    <dgm:cxn modelId="{A27F609B-5906-4551-A544-91D361484F11}" type="presParOf" srcId="{5FE886AF-A102-40DD-9FED-65FF6F0300E7}" destId="{BF90E42E-217C-42CE-8DFB-91484E8D3E2F}" srcOrd="6" destOrd="0" presId="urn:microsoft.com/office/officeart/2005/8/layout/vList2"/>
    <dgm:cxn modelId="{809DC550-85D2-4062-906C-C6A3F997E1CC}" type="presParOf" srcId="{5FE886AF-A102-40DD-9FED-65FF6F0300E7}" destId="{2EE49296-4F04-40C2-9C9D-3AEBE971ADD0}" srcOrd="7" destOrd="0" presId="urn:microsoft.com/office/officeart/2005/8/layout/vList2"/>
    <dgm:cxn modelId="{614B2B47-3EC5-4704-98C6-43DC35A915C9}" type="presParOf" srcId="{5FE886AF-A102-40DD-9FED-65FF6F0300E7}" destId="{FC00FC3E-5026-40F8-B2F4-A15F5006749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6463B3-A0C2-492A-B3A9-19B56DFD088E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1CFDA97-13AF-441B-A48A-05BDB3B30A19}">
      <dgm:prSet phldrT="[Текст]"/>
      <dgm:spPr/>
      <dgm:t>
        <a:bodyPr/>
        <a:lstStyle/>
        <a:p>
          <a:r>
            <a:rPr lang="ru-RU" dirty="0" smtClean="0"/>
            <a:t>Насыщенная общественная и культурная жизнь</a:t>
          </a:r>
          <a:endParaRPr lang="en-US" dirty="0"/>
        </a:p>
      </dgm:t>
    </dgm:pt>
    <dgm:pt modelId="{3A8A51F4-74AC-435C-A847-F00D6AEA933F}" type="parTrans" cxnId="{311E03C8-C634-478C-A46B-FCD65C8A730F}">
      <dgm:prSet/>
      <dgm:spPr/>
      <dgm:t>
        <a:bodyPr/>
        <a:lstStyle/>
        <a:p>
          <a:endParaRPr lang="en-US"/>
        </a:p>
      </dgm:t>
    </dgm:pt>
    <dgm:pt modelId="{F2DD660B-646E-43A0-A4C4-6ABF79D8CB5C}" type="sibTrans" cxnId="{311E03C8-C634-478C-A46B-FCD65C8A730F}">
      <dgm:prSet/>
      <dgm:spPr/>
      <dgm:t>
        <a:bodyPr/>
        <a:lstStyle/>
        <a:p>
          <a:endParaRPr lang="en-US"/>
        </a:p>
      </dgm:t>
    </dgm:pt>
    <dgm:pt modelId="{38315656-FEC4-460D-B2E9-A8EA79DFF362}">
      <dgm:prSet/>
      <dgm:spPr/>
      <dgm:t>
        <a:bodyPr/>
        <a:lstStyle/>
        <a:p>
          <a:r>
            <a:rPr lang="ru-RU" dirty="0" smtClean="0"/>
            <a:t>Авторитетные сообщества выпускников и студентов</a:t>
          </a:r>
          <a:endParaRPr lang="en-US" dirty="0"/>
        </a:p>
      </dgm:t>
    </dgm:pt>
    <dgm:pt modelId="{DCD644DC-0F6D-4B82-A50C-15D1DE433017}" type="parTrans" cxnId="{23603570-3852-4165-8883-16A85B29CDC7}">
      <dgm:prSet/>
      <dgm:spPr/>
      <dgm:t>
        <a:bodyPr/>
        <a:lstStyle/>
        <a:p>
          <a:endParaRPr lang="en-US"/>
        </a:p>
      </dgm:t>
    </dgm:pt>
    <dgm:pt modelId="{3A862E17-9732-47B3-9E9C-D44A6FBF213C}" type="sibTrans" cxnId="{23603570-3852-4165-8883-16A85B29CDC7}">
      <dgm:prSet/>
      <dgm:spPr/>
      <dgm:t>
        <a:bodyPr/>
        <a:lstStyle/>
        <a:p>
          <a:endParaRPr lang="en-US"/>
        </a:p>
      </dgm:t>
    </dgm:pt>
    <dgm:pt modelId="{6EE6EE08-C566-4868-BB43-AD672128C609}">
      <dgm:prSet/>
      <dgm:spPr/>
      <dgm:t>
        <a:bodyPr/>
        <a:lstStyle/>
        <a:p>
          <a:r>
            <a:rPr lang="ru-RU" dirty="0" smtClean="0"/>
            <a:t>Передовые исследования в разных областях знаний</a:t>
          </a:r>
          <a:endParaRPr lang="en-US" dirty="0"/>
        </a:p>
      </dgm:t>
    </dgm:pt>
    <dgm:pt modelId="{DDB42401-6D12-447C-B69B-16C7E6590D8C}" type="parTrans" cxnId="{AE110DD9-0DC1-44E0-A451-961A746B15BD}">
      <dgm:prSet/>
      <dgm:spPr/>
      <dgm:t>
        <a:bodyPr/>
        <a:lstStyle/>
        <a:p>
          <a:endParaRPr lang="en-US"/>
        </a:p>
      </dgm:t>
    </dgm:pt>
    <dgm:pt modelId="{98C53531-0F8E-4E6C-B8C0-390A281259A4}" type="sibTrans" cxnId="{AE110DD9-0DC1-44E0-A451-961A746B15BD}">
      <dgm:prSet/>
      <dgm:spPr/>
      <dgm:t>
        <a:bodyPr/>
        <a:lstStyle/>
        <a:p>
          <a:endParaRPr lang="en-US"/>
        </a:p>
      </dgm:t>
    </dgm:pt>
    <dgm:pt modelId="{78F02AEF-8397-4FCA-828B-6A61AFDBFA83}">
      <dgm:prSet/>
      <dgm:spPr/>
      <dgm:t>
        <a:bodyPr/>
        <a:lstStyle/>
        <a:p>
          <a:r>
            <a:rPr lang="ru-RU" dirty="0" smtClean="0"/>
            <a:t>Партнерство с ведущими научными центрами</a:t>
          </a:r>
          <a:endParaRPr lang="en-US" dirty="0"/>
        </a:p>
      </dgm:t>
    </dgm:pt>
    <dgm:pt modelId="{60DF1AEE-1EB3-4952-9F96-34B3C591FB5C}" type="parTrans" cxnId="{FC7BA99A-BFBC-49E7-B32F-5D89C879F5E2}">
      <dgm:prSet/>
      <dgm:spPr/>
      <dgm:t>
        <a:bodyPr/>
        <a:lstStyle/>
        <a:p>
          <a:endParaRPr lang="en-US"/>
        </a:p>
      </dgm:t>
    </dgm:pt>
    <dgm:pt modelId="{C24BBAF3-DA7A-4C67-BA68-C28B1687DD92}" type="sibTrans" cxnId="{FC7BA99A-BFBC-49E7-B32F-5D89C879F5E2}">
      <dgm:prSet/>
      <dgm:spPr/>
      <dgm:t>
        <a:bodyPr/>
        <a:lstStyle/>
        <a:p>
          <a:endParaRPr lang="en-US"/>
        </a:p>
      </dgm:t>
    </dgm:pt>
    <dgm:pt modelId="{2DFBB168-30EB-4864-970B-8A2B3B6D8594}">
      <dgm:prSet/>
      <dgm:spPr/>
      <dgm:t>
        <a:bodyPr/>
        <a:lstStyle/>
        <a:p>
          <a:r>
            <a:rPr lang="ru-RU" dirty="0" smtClean="0"/>
            <a:t>Бизнес-ориентированные образовательные и научные проекты</a:t>
          </a:r>
          <a:endParaRPr lang="en-US" dirty="0"/>
        </a:p>
      </dgm:t>
    </dgm:pt>
    <dgm:pt modelId="{83245126-8ED1-49A1-8175-1C3D8EBFC535}" type="parTrans" cxnId="{C7F1DCD3-C768-4F56-9B5E-F61914E8C7C1}">
      <dgm:prSet/>
      <dgm:spPr/>
      <dgm:t>
        <a:bodyPr/>
        <a:lstStyle/>
        <a:p>
          <a:endParaRPr lang="en-US"/>
        </a:p>
      </dgm:t>
    </dgm:pt>
    <dgm:pt modelId="{4738D073-3781-4EE8-A724-F012FF5C45EA}" type="sibTrans" cxnId="{C7F1DCD3-C768-4F56-9B5E-F61914E8C7C1}">
      <dgm:prSet/>
      <dgm:spPr/>
      <dgm:t>
        <a:bodyPr/>
        <a:lstStyle/>
        <a:p>
          <a:endParaRPr lang="en-US"/>
        </a:p>
      </dgm:t>
    </dgm:pt>
    <dgm:pt modelId="{DDDC7AF1-D43B-40A6-B74C-43603BB64C60}" type="pres">
      <dgm:prSet presAssocID="{416463B3-A0C2-492A-B3A9-19B56DFD088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85915A-358C-4F88-8B65-5673C3637FAE}" type="pres">
      <dgm:prSet presAssocID="{71CFDA97-13AF-441B-A48A-05BDB3B30A1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54B71E-BE86-4F4C-BA93-CC977DE274E4}" type="pres">
      <dgm:prSet presAssocID="{F2DD660B-646E-43A0-A4C4-6ABF79D8CB5C}" presName="spacer" presStyleCnt="0"/>
      <dgm:spPr/>
    </dgm:pt>
    <dgm:pt modelId="{C70CD1F3-66FA-4F57-85A4-5E9172455680}" type="pres">
      <dgm:prSet presAssocID="{38315656-FEC4-460D-B2E9-A8EA79DFF36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E99F40-822A-4BD2-BED0-15DEDB7B4D9B}" type="pres">
      <dgm:prSet presAssocID="{3A862E17-9732-47B3-9E9C-D44A6FBF213C}" presName="spacer" presStyleCnt="0"/>
      <dgm:spPr/>
    </dgm:pt>
    <dgm:pt modelId="{458BA826-290C-4CED-8D89-251076A3595B}" type="pres">
      <dgm:prSet presAssocID="{6EE6EE08-C566-4868-BB43-AD672128C60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4F3648-4A05-4B59-8B12-85611AB91DF8}" type="pres">
      <dgm:prSet presAssocID="{98C53531-0F8E-4E6C-B8C0-390A281259A4}" presName="spacer" presStyleCnt="0"/>
      <dgm:spPr/>
    </dgm:pt>
    <dgm:pt modelId="{E08A3A98-5619-428A-A0A2-F3C1926E6721}" type="pres">
      <dgm:prSet presAssocID="{78F02AEF-8397-4FCA-828B-6A61AFDBFA83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EE3D01-C7DC-4FFA-BA97-0B22143F979F}" type="pres">
      <dgm:prSet presAssocID="{C24BBAF3-DA7A-4C67-BA68-C28B1687DD92}" presName="spacer" presStyleCnt="0"/>
      <dgm:spPr/>
    </dgm:pt>
    <dgm:pt modelId="{633E3773-D22A-4E23-97EE-B1E2937A88C8}" type="pres">
      <dgm:prSet presAssocID="{2DFBB168-30EB-4864-970B-8A2B3B6D859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F1DCD3-C768-4F56-9B5E-F61914E8C7C1}" srcId="{416463B3-A0C2-492A-B3A9-19B56DFD088E}" destId="{2DFBB168-30EB-4864-970B-8A2B3B6D8594}" srcOrd="4" destOrd="0" parTransId="{83245126-8ED1-49A1-8175-1C3D8EBFC535}" sibTransId="{4738D073-3781-4EE8-A724-F012FF5C45EA}"/>
    <dgm:cxn modelId="{91148DCF-8E32-47E9-8238-54952093C4B9}" type="presOf" srcId="{78F02AEF-8397-4FCA-828B-6A61AFDBFA83}" destId="{E08A3A98-5619-428A-A0A2-F3C1926E6721}" srcOrd="0" destOrd="0" presId="urn:microsoft.com/office/officeart/2005/8/layout/vList2"/>
    <dgm:cxn modelId="{311E03C8-C634-478C-A46B-FCD65C8A730F}" srcId="{416463B3-A0C2-492A-B3A9-19B56DFD088E}" destId="{71CFDA97-13AF-441B-A48A-05BDB3B30A19}" srcOrd="0" destOrd="0" parTransId="{3A8A51F4-74AC-435C-A847-F00D6AEA933F}" sibTransId="{F2DD660B-646E-43A0-A4C4-6ABF79D8CB5C}"/>
    <dgm:cxn modelId="{12A2A8B8-9592-43BB-BB56-B4B2CE2595FD}" type="presOf" srcId="{2DFBB168-30EB-4864-970B-8A2B3B6D8594}" destId="{633E3773-D22A-4E23-97EE-B1E2937A88C8}" srcOrd="0" destOrd="0" presId="urn:microsoft.com/office/officeart/2005/8/layout/vList2"/>
    <dgm:cxn modelId="{FC7BA99A-BFBC-49E7-B32F-5D89C879F5E2}" srcId="{416463B3-A0C2-492A-B3A9-19B56DFD088E}" destId="{78F02AEF-8397-4FCA-828B-6A61AFDBFA83}" srcOrd="3" destOrd="0" parTransId="{60DF1AEE-1EB3-4952-9F96-34B3C591FB5C}" sibTransId="{C24BBAF3-DA7A-4C67-BA68-C28B1687DD92}"/>
    <dgm:cxn modelId="{147086A4-B7CE-4837-B9B5-2886F7EE63F4}" type="presOf" srcId="{416463B3-A0C2-492A-B3A9-19B56DFD088E}" destId="{DDDC7AF1-D43B-40A6-B74C-43603BB64C60}" srcOrd="0" destOrd="0" presId="urn:microsoft.com/office/officeart/2005/8/layout/vList2"/>
    <dgm:cxn modelId="{23603570-3852-4165-8883-16A85B29CDC7}" srcId="{416463B3-A0C2-492A-B3A9-19B56DFD088E}" destId="{38315656-FEC4-460D-B2E9-A8EA79DFF362}" srcOrd="1" destOrd="0" parTransId="{DCD644DC-0F6D-4B82-A50C-15D1DE433017}" sibTransId="{3A862E17-9732-47B3-9E9C-D44A6FBF213C}"/>
    <dgm:cxn modelId="{AE110DD9-0DC1-44E0-A451-961A746B15BD}" srcId="{416463B3-A0C2-492A-B3A9-19B56DFD088E}" destId="{6EE6EE08-C566-4868-BB43-AD672128C609}" srcOrd="2" destOrd="0" parTransId="{DDB42401-6D12-447C-B69B-16C7E6590D8C}" sibTransId="{98C53531-0F8E-4E6C-B8C0-390A281259A4}"/>
    <dgm:cxn modelId="{9FF8CBA2-C7C4-4009-96F3-CBB82566583E}" type="presOf" srcId="{38315656-FEC4-460D-B2E9-A8EA79DFF362}" destId="{C70CD1F3-66FA-4F57-85A4-5E9172455680}" srcOrd="0" destOrd="0" presId="urn:microsoft.com/office/officeart/2005/8/layout/vList2"/>
    <dgm:cxn modelId="{204B2DFD-AD55-4B81-9BE8-FF0ADC8BD779}" type="presOf" srcId="{71CFDA97-13AF-441B-A48A-05BDB3B30A19}" destId="{9785915A-358C-4F88-8B65-5673C3637FAE}" srcOrd="0" destOrd="0" presId="urn:microsoft.com/office/officeart/2005/8/layout/vList2"/>
    <dgm:cxn modelId="{BBAFDB6F-5AF4-492C-95EB-7F08D48EDD33}" type="presOf" srcId="{6EE6EE08-C566-4868-BB43-AD672128C609}" destId="{458BA826-290C-4CED-8D89-251076A3595B}" srcOrd="0" destOrd="0" presId="urn:microsoft.com/office/officeart/2005/8/layout/vList2"/>
    <dgm:cxn modelId="{B9238917-8951-4616-AEDD-078478ACD747}" type="presParOf" srcId="{DDDC7AF1-D43B-40A6-B74C-43603BB64C60}" destId="{9785915A-358C-4F88-8B65-5673C3637FAE}" srcOrd="0" destOrd="0" presId="urn:microsoft.com/office/officeart/2005/8/layout/vList2"/>
    <dgm:cxn modelId="{7BE94DCD-49DC-4E6B-A089-71C6D6A5824F}" type="presParOf" srcId="{DDDC7AF1-D43B-40A6-B74C-43603BB64C60}" destId="{6054B71E-BE86-4F4C-BA93-CC977DE274E4}" srcOrd="1" destOrd="0" presId="urn:microsoft.com/office/officeart/2005/8/layout/vList2"/>
    <dgm:cxn modelId="{D5C86B85-387E-48B9-BA24-10552B0137C7}" type="presParOf" srcId="{DDDC7AF1-D43B-40A6-B74C-43603BB64C60}" destId="{C70CD1F3-66FA-4F57-85A4-5E9172455680}" srcOrd="2" destOrd="0" presId="urn:microsoft.com/office/officeart/2005/8/layout/vList2"/>
    <dgm:cxn modelId="{56669AEB-D3C4-432B-A26D-67269574E584}" type="presParOf" srcId="{DDDC7AF1-D43B-40A6-B74C-43603BB64C60}" destId="{84E99F40-822A-4BD2-BED0-15DEDB7B4D9B}" srcOrd="3" destOrd="0" presId="urn:microsoft.com/office/officeart/2005/8/layout/vList2"/>
    <dgm:cxn modelId="{3FC631EC-1BC7-4B98-A44A-922A38A4BFB1}" type="presParOf" srcId="{DDDC7AF1-D43B-40A6-B74C-43603BB64C60}" destId="{458BA826-290C-4CED-8D89-251076A3595B}" srcOrd="4" destOrd="0" presId="urn:microsoft.com/office/officeart/2005/8/layout/vList2"/>
    <dgm:cxn modelId="{387DB5FF-0CDF-4BF9-A8E9-8ACEBB015EA3}" type="presParOf" srcId="{DDDC7AF1-D43B-40A6-B74C-43603BB64C60}" destId="{594F3648-4A05-4B59-8B12-85611AB91DF8}" srcOrd="5" destOrd="0" presId="urn:microsoft.com/office/officeart/2005/8/layout/vList2"/>
    <dgm:cxn modelId="{1CD52100-CCA1-4AAF-9B9B-1D7579D9C3AF}" type="presParOf" srcId="{DDDC7AF1-D43B-40A6-B74C-43603BB64C60}" destId="{E08A3A98-5619-428A-A0A2-F3C1926E6721}" srcOrd="6" destOrd="0" presId="urn:microsoft.com/office/officeart/2005/8/layout/vList2"/>
    <dgm:cxn modelId="{125C7D20-D1DB-4216-A584-373E765C99FC}" type="presParOf" srcId="{DDDC7AF1-D43B-40A6-B74C-43603BB64C60}" destId="{A9EE3D01-C7DC-4FFA-BA97-0B22143F979F}" srcOrd="7" destOrd="0" presId="urn:microsoft.com/office/officeart/2005/8/layout/vList2"/>
    <dgm:cxn modelId="{1DE55F41-0DD9-4FA3-B187-8BFD4A980312}" type="presParOf" srcId="{DDDC7AF1-D43B-40A6-B74C-43603BB64C60}" destId="{633E3773-D22A-4E23-97EE-B1E2937A88C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1E5D0F-2679-4D65-B187-D834CF85C930}">
      <dsp:nvSpPr>
        <dsp:cNvPr id="0" name=""/>
        <dsp:cNvSpPr/>
      </dsp:nvSpPr>
      <dsp:spPr>
        <a:xfrm>
          <a:off x="0" y="9453"/>
          <a:ext cx="5137038" cy="71505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Комфортный и </a:t>
          </a:r>
          <a:r>
            <a:rPr lang="ru-RU" sz="1800" kern="1200" dirty="0" err="1" smtClean="0"/>
            <a:t>экологичный</a:t>
          </a:r>
          <a:r>
            <a:rPr lang="ru-RU" sz="1800" kern="1200" dirty="0" smtClean="0"/>
            <a:t> кампус</a:t>
          </a:r>
          <a:endParaRPr lang="en-US" sz="1800" kern="1200" dirty="0"/>
        </a:p>
      </dsp:txBody>
      <dsp:txXfrm>
        <a:off x="34906" y="44359"/>
        <a:ext cx="5067226" cy="645240"/>
      </dsp:txXfrm>
    </dsp:sp>
    <dsp:sp modelId="{2DD71B78-5C42-401D-87EC-CCE0F0BFD041}">
      <dsp:nvSpPr>
        <dsp:cNvPr id="0" name=""/>
        <dsp:cNvSpPr/>
      </dsp:nvSpPr>
      <dsp:spPr>
        <a:xfrm>
          <a:off x="0" y="776346"/>
          <a:ext cx="5137038" cy="71505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Современные и доступные лаборатории</a:t>
          </a:r>
          <a:endParaRPr lang="en-US" sz="1800" kern="1200" dirty="0"/>
        </a:p>
      </dsp:txBody>
      <dsp:txXfrm>
        <a:off x="34906" y="811252"/>
        <a:ext cx="5067226" cy="645240"/>
      </dsp:txXfrm>
    </dsp:sp>
    <dsp:sp modelId="{4742317C-EA87-473D-B1A2-E77530695386}">
      <dsp:nvSpPr>
        <dsp:cNvPr id="0" name=""/>
        <dsp:cNvSpPr/>
      </dsp:nvSpPr>
      <dsp:spPr>
        <a:xfrm>
          <a:off x="0" y="1543239"/>
          <a:ext cx="5137038" cy="71505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Высокие компетенции преподавателей и ученых</a:t>
          </a:r>
          <a:endParaRPr lang="en-US" sz="1800" kern="1200" dirty="0"/>
        </a:p>
      </dsp:txBody>
      <dsp:txXfrm>
        <a:off x="34906" y="1578145"/>
        <a:ext cx="5067226" cy="645240"/>
      </dsp:txXfrm>
    </dsp:sp>
    <dsp:sp modelId="{BF90E42E-217C-42CE-8DFB-91484E8D3E2F}">
      <dsp:nvSpPr>
        <dsp:cNvPr id="0" name=""/>
        <dsp:cNvSpPr/>
      </dsp:nvSpPr>
      <dsp:spPr>
        <a:xfrm>
          <a:off x="0" y="2310132"/>
          <a:ext cx="5137038" cy="71505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Лучшие абитуриенты из России и соседних стран</a:t>
          </a:r>
          <a:endParaRPr lang="en-US" sz="1800" kern="1200" dirty="0"/>
        </a:p>
      </dsp:txBody>
      <dsp:txXfrm>
        <a:off x="34906" y="2345038"/>
        <a:ext cx="5067226" cy="645240"/>
      </dsp:txXfrm>
    </dsp:sp>
    <dsp:sp modelId="{FC00FC3E-5026-40F8-B2F4-A15F5006749D}">
      <dsp:nvSpPr>
        <dsp:cNvPr id="0" name=""/>
        <dsp:cNvSpPr/>
      </dsp:nvSpPr>
      <dsp:spPr>
        <a:xfrm>
          <a:off x="0" y="3077025"/>
          <a:ext cx="5137038" cy="71505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Активные и ответственные студенты</a:t>
          </a:r>
          <a:endParaRPr lang="en-US" sz="1800" kern="1200" dirty="0"/>
        </a:p>
      </dsp:txBody>
      <dsp:txXfrm>
        <a:off x="34906" y="3111931"/>
        <a:ext cx="5067226" cy="6452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85915A-358C-4F88-8B65-5673C3637FAE}">
      <dsp:nvSpPr>
        <dsp:cNvPr id="0" name=""/>
        <dsp:cNvSpPr/>
      </dsp:nvSpPr>
      <dsp:spPr>
        <a:xfrm>
          <a:off x="0" y="6986"/>
          <a:ext cx="5151258" cy="7160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Насыщенная общественная и культурная жизнь</a:t>
          </a:r>
          <a:endParaRPr lang="en-US" sz="1800" kern="1200" dirty="0"/>
        </a:p>
      </dsp:txBody>
      <dsp:txXfrm>
        <a:off x="34954" y="41940"/>
        <a:ext cx="5081350" cy="646132"/>
      </dsp:txXfrm>
    </dsp:sp>
    <dsp:sp modelId="{C70CD1F3-66FA-4F57-85A4-5E9172455680}">
      <dsp:nvSpPr>
        <dsp:cNvPr id="0" name=""/>
        <dsp:cNvSpPr/>
      </dsp:nvSpPr>
      <dsp:spPr>
        <a:xfrm>
          <a:off x="0" y="774866"/>
          <a:ext cx="5151258" cy="7160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Авторитетные сообщества выпускников и студентов</a:t>
          </a:r>
          <a:endParaRPr lang="en-US" sz="1800" kern="1200" dirty="0"/>
        </a:p>
      </dsp:txBody>
      <dsp:txXfrm>
        <a:off x="34954" y="809820"/>
        <a:ext cx="5081350" cy="646132"/>
      </dsp:txXfrm>
    </dsp:sp>
    <dsp:sp modelId="{458BA826-290C-4CED-8D89-251076A3595B}">
      <dsp:nvSpPr>
        <dsp:cNvPr id="0" name=""/>
        <dsp:cNvSpPr/>
      </dsp:nvSpPr>
      <dsp:spPr>
        <a:xfrm>
          <a:off x="0" y="1542746"/>
          <a:ext cx="5151258" cy="7160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Передовые исследования в разных областях знаний</a:t>
          </a:r>
          <a:endParaRPr lang="en-US" sz="1800" kern="1200" dirty="0"/>
        </a:p>
      </dsp:txBody>
      <dsp:txXfrm>
        <a:off x="34954" y="1577700"/>
        <a:ext cx="5081350" cy="646132"/>
      </dsp:txXfrm>
    </dsp:sp>
    <dsp:sp modelId="{E08A3A98-5619-428A-A0A2-F3C1926E6721}">
      <dsp:nvSpPr>
        <dsp:cNvPr id="0" name=""/>
        <dsp:cNvSpPr/>
      </dsp:nvSpPr>
      <dsp:spPr>
        <a:xfrm>
          <a:off x="0" y="2310625"/>
          <a:ext cx="5151258" cy="7160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Партнерство с ведущими научными центрами</a:t>
          </a:r>
          <a:endParaRPr lang="en-US" sz="1800" kern="1200" dirty="0"/>
        </a:p>
      </dsp:txBody>
      <dsp:txXfrm>
        <a:off x="34954" y="2345579"/>
        <a:ext cx="5081350" cy="646132"/>
      </dsp:txXfrm>
    </dsp:sp>
    <dsp:sp modelId="{633E3773-D22A-4E23-97EE-B1E2937A88C8}">
      <dsp:nvSpPr>
        <dsp:cNvPr id="0" name=""/>
        <dsp:cNvSpPr/>
      </dsp:nvSpPr>
      <dsp:spPr>
        <a:xfrm>
          <a:off x="0" y="3078506"/>
          <a:ext cx="5151258" cy="7160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Бизнес-ориентированные образовательные и научные проекты</a:t>
          </a:r>
          <a:endParaRPr lang="en-US" sz="1800" kern="1200" dirty="0"/>
        </a:p>
      </dsp:txBody>
      <dsp:txXfrm>
        <a:off x="34954" y="3113460"/>
        <a:ext cx="5081350" cy="646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508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508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7B023BA3-2913-42F9-8DCD-65C77BB6FD36}" type="datetimeFigureOut">
              <a:rPr lang="ru-RU" smtClean="0"/>
              <a:t>17.11.2016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248" y="4925407"/>
            <a:ext cx="5681980" cy="4029879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7739" cy="513507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092" y="9721107"/>
            <a:ext cx="3077739" cy="513507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343C72EA-9369-4D23-9081-6FE75E42D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100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C72EA-9369-4D23-9081-6FE75E42DEF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7581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C72EA-9369-4D23-9081-6FE75E42DEFB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693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C72EA-9369-4D23-9081-6FE75E42DEF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29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C72EA-9369-4D23-9081-6FE75E42DEF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917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C72EA-9369-4D23-9081-6FE75E42DEF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280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C72EA-9369-4D23-9081-6FE75E42DEF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071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C72EA-9369-4D23-9081-6FE75E42DEF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1996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C72EA-9369-4D23-9081-6FE75E42DEF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040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C72EA-9369-4D23-9081-6FE75E42DEFB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3174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C72EA-9369-4D23-9081-6FE75E42DEF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765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0091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48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59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364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468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7462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997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57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87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46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66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83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4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58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38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38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7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AE390D-A80E-466B-9C4F-C6D1D57FE935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C5BE043-2BFF-4222-BDD9-583D6ACA2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61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  <p:sldLayoutId id="2147483928" r:id="rId12"/>
    <p:sldLayoutId id="2147483929" r:id="rId13"/>
    <p:sldLayoutId id="2147483930" r:id="rId14"/>
    <p:sldLayoutId id="2147483931" r:id="rId15"/>
    <p:sldLayoutId id="2147483932" r:id="rId16"/>
    <p:sldLayoutId id="214748393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Рейтинговая стратегия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Воронежского государственного университета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Заседание</a:t>
            </a:r>
            <a:br>
              <a:rPr lang="ru-RU" sz="2400" dirty="0"/>
            </a:br>
            <a:r>
              <a:rPr lang="ru-RU" sz="2400" dirty="0"/>
              <a:t>Попечительского совета</a:t>
            </a:r>
            <a:br>
              <a:rPr lang="ru-RU" sz="2400" dirty="0"/>
            </a:br>
            <a:r>
              <a:rPr lang="ru-RU" sz="2400" dirty="0"/>
              <a:t>17 ноября 2016 г.</a:t>
            </a:r>
          </a:p>
          <a:p>
            <a:r>
              <a:rPr lang="ru-RU" sz="2400" dirty="0"/>
              <a:t>Докладывает Д.А. </a:t>
            </a:r>
            <a:r>
              <a:rPr lang="ru-RU" sz="2400" dirty="0" err="1"/>
              <a:t>Ендовицкий</a:t>
            </a:r>
            <a:endParaRPr lang="en-US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9972" y="3657600"/>
            <a:ext cx="2572336" cy="304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22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Рейтинговая стратегия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Воронежского государственного университета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Заседание</a:t>
            </a:r>
            <a:br>
              <a:rPr lang="ru-RU" sz="2400" dirty="0"/>
            </a:br>
            <a:r>
              <a:rPr lang="ru-RU" sz="2400" dirty="0"/>
              <a:t>Попечительского совета</a:t>
            </a:r>
            <a:br>
              <a:rPr lang="ru-RU" sz="2400" dirty="0"/>
            </a:br>
            <a:r>
              <a:rPr lang="ru-RU" sz="2400" dirty="0"/>
              <a:t>17 ноября 2016 г.</a:t>
            </a:r>
          </a:p>
          <a:p>
            <a:r>
              <a:rPr lang="ru-RU" sz="2400" dirty="0"/>
              <a:t>Докладывает Д.А. </a:t>
            </a:r>
            <a:r>
              <a:rPr lang="ru-RU" sz="2400" dirty="0" err="1"/>
              <a:t>Ендовицкий</a:t>
            </a:r>
            <a:endParaRPr lang="en-US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9972" y="3657600"/>
            <a:ext cx="2572336" cy="304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43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Российские рейтинги</a:t>
            </a:r>
            <a:endParaRPr lang="en-US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8845785"/>
              </p:ext>
            </p:extLst>
          </p:nvPr>
        </p:nvGraphicFramePr>
        <p:xfrm>
          <a:off x="684214" y="567599"/>
          <a:ext cx="8910000" cy="38709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343099"/>
                <a:gridCol w="1188967"/>
                <a:gridCol w="1188967"/>
                <a:gridCol w="118896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2014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2015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2016</a:t>
                      </a:r>
                      <a:endParaRPr lang="en-US" sz="2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Национальный рейтинг (Интерфакс)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smtClean="0"/>
                        <a:t>20-21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22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27</a:t>
                      </a:r>
                      <a:endParaRPr lang="en-US" sz="2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Рейтинг</a:t>
                      </a:r>
                      <a:r>
                        <a:rPr lang="ru-RU" sz="2800" baseline="0" dirty="0" smtClean="0"/>
                        <a:t> вузов «Эксперт РА»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43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40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42</a:t>
                      </a:r>
                      <a:endParaRPr lang="en-US" sz="2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Рейтинг востребованности вузов (РИА «Новости»)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*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*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6</a:t>
                      </a:r>
                      <a:endParaRPr lang="en-US" sz="2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Рейтинг вузов Фонда Потанина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16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45-46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24</a:t>
                      </a:r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65193" y="4397179"/>
            <a:ext cx="3245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* рейтинг не существовал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07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Международные рейтинги</a:t>
            </a:r>
            <a:endParaRPr lang="en-US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6270763"/>
              </p:ext>
            </p:extLst>
          </p:nvPr>
        </p:nvGraphicFramePr>
        <p:xfrm>
          <a:off x="684213" y="685800"/>
          <a:ext cx="8910547" cy="39624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956733"/>
                <a:gridCol w="1317938"/>
                <a:gridCol w="1317938"/>
                <a:gridCol w="131793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2015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2016</a:t>
                      </a:r>
                      <a:endParaRPr lang="en-US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ARWU</a:t>
                      </a:r>
                      <a:r>
                        <a:rPr lang="en-US" sz="2400" baseline="0" dirty="0" smtClean="0"/>
                        <a:t> (</a:t>
                      </a:r>
                      <a:r>
                        <a:rPr lang="ru-RU" sz="2400" baseline="0" dirty="0" smtClean="0"/>
                        <a:t>«Шанхайский рейтинг»)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–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501+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501+</a:t>
                      </a:r>
                      <a:endParaRPr lang="en-US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QS (</a:t>
                      </a:r>
                      <a:r>
                        <a:rPr lang="en-US" sz="2400" dirty="0" err="1" smtClean="0"/>
                        <a:t>Quacquarelli</a:t>
                      </a:r>
                      <a:r>
                        <a:rPr lang="en-US" sz="2400" dirty="0" smtClean="0"/>
                        <a:t> Symonds)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701+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20)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701+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21)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701+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22)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</a:t>
                      </a:r>
                      <a:r>
                        <a:rPr lang="en-US" sz="2400" baseline="0" dirty="0" smtClean="0"/>
                        <a:t> (Times Higher Education)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–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–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801+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000" baseline="0" dirty="0" smtClean="0"/>
                        <a:t>(РФ 13)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Webometrics</a:t>
                      </a:r>
                      <a:r>
                        <a:rPr lang="en-US" sz="2400" dirty="0" smtClean="0"/>
                        <a:t> Ranking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1521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18)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1915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20)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1713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18)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RUR (Round University Rankings)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617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14)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643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18)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609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18)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51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Макрорегиональные рейтинги</a:t>
            </a:r>
            <a:endParaRPr lang="en-US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997121"/>
              </p:ext>
            </p:extLst>
          </p:nvPr>
        </p:nvGraphicFramePr>
        <p:xfrm>
          <a:off x="684212" y="644277"/>
          <a:ext cx="8910001" cy="3718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712035"/>
                <a:gridCol w="1399322"/>
                <a:gridCol w="1399322"/>
                <a:gridCol w="139932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2015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2016</a:t>
                      </a:r>
                      <a:endParaRPr lang="en-US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QS BRICS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90</a:t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17)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111-120</a:t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25)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111-120</a:t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22)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QS EECA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en-US" sz="2400" dirty="0" smtClean="0"/>
                        <a:t>(</a:t>
                      </a:r>
                      <a:r>
                        <a:rPr lang="ru-RU" sz="2400" dirty="0" smtClean="0"/>
                        <a:t>развивающиеся страны</a:t>
                      </a:r>
                      <a:r>
                        <a:rPr lang="en-US" sz="2400" dirty="0" smtClean="0"/>
                        <a:t>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*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94</a:t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22)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99</a:t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22)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</a:t>
                      </a:r>
                      <a:r>
                        <a:rPr lang="ru-RU" sz="2400" dirty="0" smtClean="0"/>
                        <a:t>:</a:t>
                      </a:r>
                      <a:r>
                        <a:rPr lang="en-US" sz="2400" dirty="0" smtClean="0"/>
                        <a:t> </a:t>
                      </a:r>
                      <a:r>
                        <a:rPr lang="ru-RU" sz="2400" dirty="0" smtClean="0"/>
                        <a:t>лучшие вузы Европы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–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–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354</a:t>
                      </a:r>
                      <a:endParaRPr lang="en-US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ARES (</a:t>
                      </a:r>
                      <a:r>
                        <a:rPr lang="ru-RU" sz="2400" dirty="0" smtClean="0"/>
                        <a:t>Европейская палата</a:t>
                      </a:r>
                      <a:r>
                        <a:rPr lang="en-US" sz="2400" dirty="0" smtClean="0"/>
                        <a:t>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BBB+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A+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RankPro</a:t>
                      </a:r>
                      <a:r>
                        <a:rPr lang="en-US" sz="2400" baseline="0" dirty="0" smtClean="0"/>
                        <a:t> (</a:t>
                      </a:r>
                      <a:r>
                        <a:rPr lang="ru-RU" sz="2400" baseline="0" dirty="0" smtClean="0"/>
                        <a:t>Европа и СНГ</a:t>
                      </a:r>
                      <a:r>
                        <a:rPr lang="en-US" sz="2400" baseline="0" dirty="0" smtClean="0"/>
                        <a:t>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339</a:t>
                      </a:r>
                      <a:br>
                        <a:rPr lang="en-US" sz="2400" dirty="0" smtClean="0"/>
                      </a:br>
                      <a:r>
                        <a:rPr lang="en-US" sz="2000" dirty="0" smtClean="0"/>
                        <a:t>(</a:t>
                      </a:r>
                      <a:r>
                        <a:rPr lang="ru-RU" sz="2000" dirty="0" smtClean="0"/>
                        <a:t>РФ</a:t>
                      </a:r>
                      <a:r>
                        <a:rPr lang="en-US" sz="2000" dirty="0" smtClean="0"/>
                        <a:t> 8)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436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18)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432</a:t>
                      </a:r>
                      <a:br>
                        <a:rPr lang="ru-RU" sz="2400" dirty="0" smtClean="0"/>
                      </a:br>
                      <a:r>
                        <a:rPr lang="ru-RU" sz="2000" dirty="0" smtClean="0"/>
                        <a:t>(РФ 11)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65193" y="4302666"/>
            <a:ext cx="3245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* рейтинг не существовал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74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Специальные и предметные рейтинги</a:t>
            </a:r>
            <a:endParaRPr lang="en-US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807598"/>
              </p:ext>
            </p:extLst>
          </p:nvPr>
        </p:nvGraphicFramePr>
        <p:xfrm>
          <a:off x="684212" y="550332"/>
          <a:ext cx="8909999" cy="39370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437805"/>
                <a:gridCol w="1262129"/>
                <a:gridCol w="1210065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2015-2016</a:t>
                      </a:r>
                      <a:endParaRPr 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ru-RU" sz="1800" dirty="0" smtClean="0"/>
                        <a:t>Рейтинг вузов по уровню зарплат молодых специалистов (</a:t>
                      </a:r>
                      <a:r>
                        <a:rPr lang="en-US" sz="1800" dirty="0" smtClean="0"/>
                        <a:t>SuperJob.ru</a:t>
                      </a:r>
                      <a:r>
                        <a:rPr lang="ru-RU" sz="1800" dirty="0" smtClean="0"/>
                        <a:t>):</a:t>
                      </a:r>
                      <a:endParaRPr lang="en-US" sz="1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–</a:t>
                      </a:r>
                      <a:r>
                        <a:rPr lang="ru-RU" sz="2000" baseline="0" dirty="0" smtClean="0"/>
                        <a:t> экономисты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17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– юристы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6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UI </a:t>
                      </a:r>
                      <a:r>
                        <a:rPr lang="en-US" sz="2000" dirty="0" err="1" smtClean="0"/>
                        <a:t>GreenMetric</a:t>
                      </a:r>
                      <a:r>
                        <a:rPr lang="en-US" sz="2000" dirty="0" smtClean="0"/>
                        <a:t> (</a:t>
                      </a:r>
                      <a:r>
                        <a:rPr lang="ru-RU" sz="2000" dirty="0" smtClean="0"/>
                        <a:t>экологический рейтинг</a:t>
                      </a:r>
                      <a:r>
                        <a:rPr lang="en-US" sz="2000" dirty="0" smtClean="0"/>
                        <a:t>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336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(РФ 13)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RUR:</a:t>
                      </a:r>
                      <a:r>
                        <a:rPr lang="ru-RU" sz="2000" baseline="0" dirty="0" smtClean="0"/>
                        <a:t> гуманитарные науки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464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(РФ 7)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RUR: </a:t>
                      </a:r>
                      <a:r>
                        <a:rPr lang="ru-RU" sz="2000" dirty="0" smtClean="0"/>
                        <a:t>биологические</a:t>
                      </a:r>
                      <a:r>
                        <a:rPr lang="ru-RU" sz="2000" baseline="0" dirty="0" smtClean="0"/>
                        <a:t> науки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516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(РФ 12)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RUR: </a:t>
                      </a:r>
                      <a:r>
                        <a:rPr lang="ru-RU" sz="2000" dirty="0" smtClean="0"/>
                        <a:t>медицинские науки</a:t>
                      </a:r>
                      <a:endParaRPr lang="en-US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432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(РФ 5)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RUR: </a:t>
                      </a:r>
                      <a:r>
                        <a:rPr lang="ru-RU" sz="2000" dirty="0" smtClean="0"/>
                        <a:t>естественные науки</a:t>
                      </a:r>
                      <a:endParaRPr lang="en-US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488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(РФ 15)</a:t>
                      </a:r>
                      <a:endParaRPr lang="en-US" sz="2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RUR: </a:t>
                      </a:r>
                      <a:r>
                        <a:rPr lang="ru-RU" sz="2000" dirty="0" smtClean="0"/>
                        <a:t>социальные науки</a:t>
                      </a:r>
                      <a:endParaRPr lang="en-US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548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(РФ 11)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654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Специфика</a:t>
            </a:r>
            <a:br>
              <a:rPr lang="ru-RU" dirty="0" smtClean="0"/>
            </a:br>
            <a:r>
              <a:rPr lang="ru-RU" dirty="0" smtClean="0"/>
              <a:t>международных рейтингов</a:t>
            </a:r>
            <a:endParaRPr lang="en-US" dirty="0"/>
          </a:p>
        </p:txBody>
      </p:sp>
      <p:grpSp>
        <p:nvGrpSpPr>
          <p:cNvPr id="39" name="Группа 38"/>
          <p:cNvGrpSpPr/>
          <p:nvPr/>
        </p:nvGrpSpPr>
        <p:grpSpPr>
          <a:xfrm>
            <a:off x="684212" y="1598032"/>
            <a:ext cx="6465195" cy="2755688"/>
            <a:chOff x="683584" y="1411978"/>
            <a:chExt cx="6465195" cy="2755688"/>
          </a:xfrm>
        </p:grpSpPr>
        <p:grpSp>
          <p:nvGrpSpPr>
            <p:cNvPr id="25" name="Группа 24"/>
            <p:cNvGrpSpPr/>
            <p:nvPr/>
          </p:nvGrpSpPr>
          <p:grpSpPr>
            <a:xfrm>
              <a:off x="683584" y="2949264"/>
              <a:ext cx="6465195" cy="575038"/>
              <a:chOff x="991673" y="1313646"/>
              <a:chExt cx="6465195" cy="575038"/>
            </a:xfrm>
          </p:grpSpPr>
          <p:cxnSp>
            <p:nvCxnSpPr>
              <p:cNvPr id="4" name="Прямая со стрелкой 3"/>
              <p:cNvCxnSpPr/>
              <p:nvPr/>
            </p:nvCxnSpPr>
            <p:spPr>
              <a:xfrm>
                <a:off x="991673" y="1378039"/>
                <a:ext cx="6465195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единительная линия 7"/>
              <p:cNvCxnSpPr/>
              <p:nvPr/>
            </p:nvCxnSpPr>
            <p:spPr>
              <a:xfrm>
                <a:off x="1390918" y="1313646"/>
                <a:ext cx="0" cy="14166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2188800" y="1314000"/>
                <a:ext cx="0" cy="14166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2991600" y="1314000"/>
                <a:ext cx="0" cy="14166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3794400" y="1314000"/>
                <a:ext cx="0" cy="14166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4597200" y="1314000"/>
                <a:ext cx="0" cy="14166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5400000" y="1314000"/>
                <a:ext cx="0" cy="14166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>
                <a:off x="6202800" y="1314000"/>
                <a:ext cx="0" cy="14166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1043188" y="1519352"/>
                <a:ext cx="6954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2011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841070" y="1519352"/>
                <a:ext cx="6954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2012</a:t>
                </a:r>
                <a:endParaRPr lang="en-US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2648788" y="1519352"/>
                <a:ext cx="6954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2013</a:t>
                </a:r>
                <a:endParaRPr lang="en-US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446670" y="1519352"/>
                <a:ext cx="6954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2014</a:t>
                </a:r>
                <a:endParaRPr lang="en-US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4244552" y="1519352"/>
                <a:ext cx="6954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2015</a:t>
                </a:r>
                <a:endParaRPr lang="en-US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052270" y="1519352"/>
                <a:ext cx="6954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2016</a:t>
                </a:r>
                <a:endParaRPr lang="en-US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855070" y="1519352"/>
                <a:ext cx="6954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2017</a:t>
                </a:r>
                <a:endParaRPr lang="en-US" dirty="0"/>
              </a:p>
            </p:txBody>
          </p:sp>
        </p:grpSp>
        <p:sp>
          <p:nvSpPr>
            <p:cNvPr id="26" name="Правая круглая скобка 25"/>
            <p:cNvSpPr/>
            <p:nvPr/>
          </p:nvSpPr>
          <p:spPr>
            <a:xfrm rot="5400000">
              <a:off x="2632539" y="1791801"/>
              <a:ext cx="101942" cy="3849569"/>
            </a:xfrm>
            <a:prstGeom prst="rightBracket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8725" y="3767556"/>
              <a:ext cx="38495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dirty="0" smtClean="0"/>
                <a:t>публикации и цитирование</a:t>
              </a:r>
              <a:endParaRPr lang="en-US" sz="2000" dirty="0"/>
            </a:p>
          </p:txBody>
        </p:sp>
        <p:sp>
          <p:nvSpPr>
            <p:cNvPr id="31" name="Стрелка углом 30"/>
            <p:cNvSpPr/>
            <p:nvPr/>
          </p:nvSpPr>
          <p:spPr>
            <a:xfrm rot="5400000" flipH="1">
              <a:off x="4723249" y="3564496"/>
              <a:ext cx="455070" cy="502052"/>
            </a:xfrm>
            <a:prstGeom prst="bentArrow">
              <a:avLst>
                <a:gd name="adj1" fmla="val 20814"/>
                <a:gd name="adj2" fmla="val 25000"/>
                <a:gd name="adj3" fmla="val 33490"/>
                <a:gd name="adj4" fmla="val 4375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901581" y="1411978"/>
              <a:ext cx="15963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персонал, контингент, финансы</a:t>
              </a:r>
              <a:endParaRPr lang="en-US" dirty="0"/>
            </a:p>
          </p:txBody>
        </p:sp>
        <p:sp>
          <p:nvSpPr>
            <p:cNvPr id="33" name="Выгнутая вверх стрелка 32"/>
            <p:cNvSpPr/>
            <p:nvPr/>
          </p:nvSpPr>
          <p:spPr>
            <a:xfrm>
              <a:off x="4250938" y="2375289"/>
              <a:ext cx="950871" cy="412148"/>
            </a:xfrm>
            <a:prstGeom prst="curvedDown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Стрелка вправо 33"/>
            <p:cNvSpPr/>
            <p:nvPr/>
          </p:nvSpPr>
          <p:spPr>
            <a:xfrm>
              <a:off x="5145581" y="2721346"/>
              <a:ext cx="580715" cy="244686"/>
            </a:xfrm>
            <a:prstGeom prst="rightArrow">
              <a:avLst>
                <a:gd name="adj1" fmla="val 42077"/>
                <a:gd name="adj2" fmla="val 57888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8-конечная звезда 34"/>
            <p:cNvSpPr/>
            <p:nvPr/>
          </p:nvSpPr>
          <p:spPr>
            <a:xfrm>
              <a:off x="5726296" y="2845242"/>
              <a:ext cx="336829" cy="336829"/>
            </a:xfrm>
            <a:prstGeom prst="star8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754257" y="3413613"/>
              <a:ext cx="11910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dirty="0" smtClean="0">
                  <a:solidFill>
                    <a:srgbClr val="FFFF00"/>
                  </a:solidFill>
                </a:rPr>
                <a:t>рейтинг 2017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516295"/>
              </p:ext>
            </p:extLst>
          </p:nvPr>
        </p:nvGraphicFramePr>
        <p:xfrm>
          <a:off x="7434332" y="707143"/>
          <a:ext cx="3764892" cy="37084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430291"/>
                <a:gridCol w="1334601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Статьи в </a:t>
                      </a:r>
                      <a:r>
                        <a:rPr lang="en-US" dirty="0" smtClean="0"/>
                        <a:t>Scopus</a:t>
                      </a:r>
                      <a:r>
                        <a:rPr lang="ru-RU" dirty="0" smtClean="0"/>
                        <a:t> (1,9 млн./год)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США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21,7%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Китай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19,4%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Великобритания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6,5%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Германия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6,0%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…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…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Бразилия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2,8%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Россия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2,6%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Нидерланды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2,1%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…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…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74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Рейтинговая стратегия - 2015</a:t>
            </a:r>
            <a:endParaRPr lang="en-US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9391"/>
              </p:ext>
            </p:extLst>
          </p:nvPr>
        </p:nvGraphicFramePr>
        <p:xfrm>
          <a:off x="684213" y="685801"/>
          <a:ext cx="8910000" cy="391195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20339"/>
                <a:gridCol w="8589661"/>
              </a:tblGrid>
              <a:tr h="434662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Стратегические инициативы Программы 2015-2020:</a:t>
                      </a:r>
                      <a:endParaRPr 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43466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Привлечение ведущих</a:t>
                      </a:r>
                      <a:r>
                        <a:rPr lang="ru-RU" sz="2000" baseline="0" dirty="0" smtClean="0"/>
                        <a:t> зарубежных и российских </a:t>
                      </a:r>
                      <a:r>
                        <a:rPr lang="ru-RU" sz="2000" dirty="0" smtClean="0"/>
                        <a:t>ученых</a:t>
                      </a:r>
                      <a:endParaRPr lang="en-US" sz="2000" dirty="0"/>
                    </a:p>
                  </a:txBody>
                  <a:tcPr anchor="ctr"/>
                </a:tc>
              </a:tr>
              <a:tr h="43466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Совместные лаборатории с зарубежными вузами и РАН</a:t>
                      </a:r>
                      <a:endParaRPr lang="en-US" sz="2000" dirty="0"/>
                    </a:p>
                  </a:txBody>
                  <a:tcPr anchor="ctr"/>
                </a:tc>
              </a:tr>
              <a:tr h="43466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Совместные</a:t>
                      </a:r>
                      <a:r>
                        <a:rPr lang="ru-RU" sz="2000" baseline="0" dirty="0" smtClean="0"/>
                        <a:t> программы с зарубежными университетами</a:t>
                      </a:r>
                      <a:endParaRPr lang="en-US" sz="2000" dirty="0" smtClean="0"/>
                    </a:p>
                  </a:txBody>
                  <a:tcPr anchor="ctr"/>
                </a:tc>
              </a:tr>
              <a:tr h="43466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Программы,</a:t>
                      </a:r>
                      <a:r>
                        <a:rPr lang="ru-RU" sz="2000" baseline="0" dirty="0" smtClean="0"/>
                        <a:t> адаптированные для иностранных студентов</a:t>
                      </a:r>
                      <a:endParaRPr lang="en-US" sz="2000" dirty="0" smtClean="0"/>
                    </a:p>
                  </a:txBody>
                  <a:tcPr anchor="ctr"/>
                </a:tc>
              </a:tr>
              <a:tr h="43466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5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Научные стажировки и программы обмена</a:t>
                      </a:r>
                      <a:endParaRPr lang="en-US" sz="2000" dirty="0" smtClean="0"/>
                    </a:p>
                  </a:txBody>
                  <a:tcPr anchor="ctr"/>
                </a:tc>
              </a:tr>
              <a:tr h="43466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6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Привлечение к руководству зарубежных специалистов</a:t>
                      </a:r>
                      <a:endParaRPr lang="en-US" sz="2000" dirty="0" smtClean="0"/>
                    </a:p>
                  </a:txBody>
                  <a:tcPr anchor="ctr"/>
                </a:tc>
              </a:tr>
              <a:tr h="43466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7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Сетевые программы с</a:t>
                      </a:r>
                      <a:r>
                        <a:rPr lang="ru-RU" sz="2000" baseline="0" dirty="0" smtClean="0"/>
                        <a:t> вузами Черноземья</a:t>
                      </a:r>
                      <a:endParaRPr lang="en-US" sz="2000" dirty="0" smtClean="0"/>
                    </a:p>
                  </a:txBody>
                  <a:tcPr anchor="ctr"/>
                </a:tc>
              </a:tr>
              <a:tr h="434662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8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PR</a:t>
                      </a:r>
                      <a:r>
                        <a:rPr lang="ru-RU" sz="2000" dirty="0" smtClean="0"/>
                        <a:t> исследований и образовательных программ</a:t>
                      </a:r>
                      <a:endParaRPr lang="en-US" sz="2000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22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Новая целевая модель: комплексный подход</a:t>
            </a:r>
            <a:endParaRPr lang="en-US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41961922"/>
              </p:ext>
            </p:extLst>
          </p:nvPr>
        </p:nvGraphicFramePr>
        <p:xfrm>
          <a:off x="684213" y="685800"/>
          <a:ext cx="5137038" cy="38015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8447520"/>
              </p:ext>
            </p:extLst>
          </p:nvPr>
        </p:nvGraphicFramePr>
        <p:xfrm>
          <a:off x="6066240" y="685800"/>
          <a:ext cx="5151258" cy="38015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86125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Комплексная стратегия - 2016:</a:t>
            </a:r>
            <a:br>
              <a:rPr lang="ru-RU" dirty="0" smtClean="0"/>
            </a:br>
            <a:r>
              <a:rPr lang="ru-RU" dirty="0" smtClean="0"/>
              <a:t>диверсификация, качество, рост</a:t>
            </a:r>
            <a:endParaRPr lang="en-US" dirty="0"/>
          </a:p>
        </p:txBody>
      </p:sp>
      <p:grpSp>
        <p:nvGrpSpPr>
          <p:cNvPr id="85" name="Группа 84"/>
          <p:cNvGrpSpPr/>
          <p:nvPr/>
        </p:nvGrpSpPr>
        <p:grpSpPr>
          <a:xfrm>
            <a:off x="684212" y="837129"/>
            <a:ext cx="8809621" cy="3560051"/>
            <a:chOff x="684212" y="656824"/>
            <a:chExt cx="8809621" cy="356005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83" name="Группа 82"/>
            <p:cNvGrpSpPr/>
            <p:nvPr/>
          </p:nvGrpSpPr>
          <p:grpSpPr>
            <a:xfrm>
              <a:off x="2416242" y="958926"/>
              <a:ext cx="6573646" cy="2983042"/>
              <a:chOff x="2460861" y="958928"/>
              <a:chExt cx="6573646" cy="2983042"/>
            </a:xfrm>
          </p:grpSpPr>
          <p:cxnSp>
            <p:nvCxnSpPr>
              <p:cNvPr id="42" name="Прямая соединительная линия 41"/>
              <p:cNvCxnSpPr/>
              <p:nvPr/>
            </p:nvCxnSpPr>
            <p:spPr>
              <a:xfrm flipH="1" flipV="1">
                <a:off x="4080920" y="2027342"/>
                <a:ext cx="1013610" cy="1914628"/>
              </a:xfrm>
              <a:prstGeom prst="line">
                <a:avLst/>
              </a:prstGeom>
              <a:ln w="152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>
              <a:xfrm>
                <a:off x="4080920" y="2027342"/>
                <a:ext cx="2918967" cy="937993"/>
              </a:xfrm>
              <a:prstGeom prst="line">
                <a:avLst/>
              </a:prstGeom>
              <a:ln w="152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 flipV="1">
                <a:off x="5101965" y="2027342"/>
                <a:ext cx="1013610" cy="1914628"/>
              </a:xfrm>
              <a:prstGeom prst="line">
                <a:avLst/>
              </a:prstGeom>
              <a:ln w="152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>
              <a:xfrm flipV="1">
                <a:off x="2460861" y="2008021"/>
                <a:ext cx="1013610" cy="1914628"/>
              </a:xfrm>
              <a:prstGeom prst="line">
                <a:avLst/>
              </a:prstGeom>
              <a:ln w="152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>
                <a:off x="4041369" y="2929163"/>
                <a:ext cx="2918967" cy="937993"/>
              </a:xfrm>
              <a:prstGeom prst="line">
                <a:avLst/>
              </a:prstGeom>
              <a:ln w="152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>
                <a:off x="4587725" y="2008021"/>
                <a:ext cx="871604" cy="0"/>
              </a:xfrm>
              <a:prstGeom prst="line">
                <a:avLst/>
              </a:prstGeom>
              <a:ln w="152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 flipV="1">
                <a:off x="3805931" y="958928"/>
                <a:ext cx="549978" cy="1038864"/>
              </a:xfrm>
              <a:prstGeom prst="line">
                <a:avLst/>
              </a:prstGeom>
              <a:ln w="152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flipH="1" flipV="1">
                <a:off x="5785236" y="958928"/>
                <a:ext cx="549978" cy="1038864"/>
              </a:xfrm>
              <a:prstGeom prst="line">
                <a:avLst/>
              </a:prstGeom>
              <a:ln w="152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flipH="1" flipV="1">
                <a:off x="6440768" y="1945792"/>
                <a:ext cx="549978" cy="1038864"/>
              </a:xfrm>
              <a:prstGeom prst="line">
                <a:avLst/>
              </a:prstGeom>
              <a:ln w="152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>
                <a:off x="6020619" y="958928"/>
                <a:ext cx="3013888" cy="2983040"/>
              </a:xfrm>
              <a:prstGeom prst="line">
                <a:avLst/>
              </a:prstGeom>
              <a:ln w="152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Прямая соединительная линия 70"/>
              <p:cNvCxnSpPr/>
              <p:nvPr/>
            </p:nvCxnSpPr>
            <p:spPr>
              <a:xfrm flipH="1" flipV="1">
                <a:off x="5069769" y="971900"/>
                <a:ext cx="32196" cy="2970068"/>
              </a:xfrm>
              <a:prstGeom prst="line">
                <a:avLst/>
              </a:prstGeom>
              <a:ln w="152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Группа 83"/>
            <p:cNvGrpSpPr/>
            <p:nvPr/>
          </p:nvGrpSpPr>
          <p:grpSpPr>
            <a:xfrm>
              <a:off x="684212" y="656824"/>
              <a:ext cx="8809621" cy="3560051"/>
              <a:chOff x="684212" y="656824"/>
              <a:chExt cx="8809621" cy="3560051"/>
            </a:xfrm>
          </p:grpSpPr>
          <p:sp>
            <p:nvSpPr>
              <p:cNvPr id="23" name="Скругленный прямоугольник 22"/>
              <p:cNvSpPr/>
              <p:nvPr/>
            </p:nvSpPr>
            <p:spPr>
              <a:xfrm>
                <a:off x="684212" y="3667061"/>
                <a:ext cx="2651417" cy="549814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cap="all" dirty="0" smtClean="0"/>
                  <a:t>Кампус</a:t>
                </a:r>
                <a:endParaRPr lang="en-US" sz="2000" cap="all" dirty="0"/>
              </a:p>
            </p:txBody>
          </p:sp>
          <p:sp>
            <p:nvSpPr>
              <p:cNvPr id="25" name="Скругленный прямоугольник 24"/>
              <p:cNvSpPr/>
              <p:nvPr/>
            </p:nvSpPr>
            <p:spPr>
              <a:xfrm>
                <a:off x="3763314" y="3667061"/>
                <a:ext cx="2651417" cy="549814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cap="all" dirty="0" smtClean="0"/>
                  <a:t>Кадры</a:t>
                </a:r>
                <a:endParaRPr lang="en-US" sz="2000" cap="all" dirty="0"/>
              </a:p>
            </p:txBody>
          </p:sp>
          <p:sp>
            <p:nvSpPr>
              <p:cNvPr id="26" name="Скругленный прямоугольник 25"/>
              <p:cNvSpPr/>
              <p:nvPr/>
            </p:nvSpPr>
            <p:spPr>
              <a:xfrm>
                <a:off x="6842416" y="3667061"/>
                <a:ext cx="2651417" cy="549814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cap="all" dirty="0" smtClean="0"/>
                  <a:t>Сообщества</a:t>
                </a:r>
                <a:endParaRPr lang="en-US" sz="2000" cap="all" dirty="0"/>
              </a:p>
            </p:txBody>
          </p:sp>
          <p:sp>
            <p:nvSpPr>
              <p:cNvPr id="27" name="Скругленный прямоугольник 26"/>
              <p:cNvSpPr/>
              <p:nvPr/>
            </p:nvSpPr>
            <p:spPr>
              <a:xfrm>
                <a:off x="1524494" y="2690428"/>
                <a:ext cx="2651417" cy="549814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cap="all" dirty="0" smtClean="0"/>
                  <a:t>Абитуриенты</a:t>
                </a:r>
                <a:endParaRPr lang="en-US" sz="2000" cap="all" dirty="0"/>
              </a:p>
            </p:txBody>
          </p:sp>
          <p:sp>
            <p:nvSpPr>
              <p:cNvPr id="28" name="Скругленный прямоугольник 27"/>
              <p:cNvSpPr/>
              <p:nvPr/>
            </p:nvSpPr>
            <p:spPr>
              <a:xfrm>
                <a:off x="5955405" y="2690428"/>
                <a:ext cx="2651417" cy="549814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cap="all" dirty="0" smtClean="0"/>
                  <a:t>Оборудование</a:t>
                </a:r>
                <a:endParaRPr lang="en-US" sz="2000" cap="all" dirty="0"/>
              </a:p>
            </p:txBody>
          </p:sp>
          <p:sp>
            <p:nvSpPr>
              <p:cNvPr id="29" name="Скругленный прямоугольник 28"/>
              <p:cNvSpPr/>
              <p:nvPr/>
            </p:nvSpPr>
            <p:spPr>
              <a:xfrm>
                <a:off x="2154270" y="1713795"/>
                <a:ext cx="2651417" cy="549814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cap="all" dirty="0" smtClean="0"/>
                  <a:t>Образование</a:t>
                </a:r>
                <a:endParaRPr lang="en-US" sz="2000" cap="all" dirty="0"/>
              </a:p>
            </p:txBody>
          </p:sp>
          <p:sp>
            <p:nvSpPr>
              <p:cNvPr id="30" name="Скругленный прямоугольник 29"/>
              <p:cNvSpPr/>
              <p:nvPr/>
            </p:nvSpPr>
            <p:spPr>
              <a:xfrm>
                <a:off x="5241755" y="1713795"/>
                <a:ext cx="2651417" cy="549814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cap="all" dirty="0" smtClean="0"/>
                  <a:t>Исследования</a:t>
                </a:r>
                <a:endParaRPr lang="en-US" sz="2000" cap="all" dirty="0"/>
              </a:p>
            </p:txBody>
          </p:sp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3625703" y="656824"/>
                <a:ext cx="2651417" cy="630152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400" cap="all" dirty="0" smtClean="0"/>
                  <a:t>Лидерство</a:t>
                </a:r>
                <a:endParaRPr lang="en-US" sz="2400" cap="all" dirty="0"/>
              </a:p>
            </p:txBody>
          </p:sp>
        </p:grpSp>
      </p:grpSp>
      <p:pic>
        <p:nvPicPr>
          <p:cNvPr id="32" name="Рисунок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833" y="108911"/>
            <a:ext cx="2572336" cy="304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99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331</TotalTime>
  <Words>418</Words>
  <Application>Microsoft Office PowerPoint</Application>
  <PresentationFormat>Широкоэкранный</PresentationFormat>
  <Paragraphs>179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3</vt:lpstr>
      <vt:lpstr>Сектор</vt:lpstr>
      <vt:lpstr>Рейтинговая стратегия Воронежского государственного университета</vt:lpstr>
      <vt:lpstr>Российские рейтинги</vt:lpstr>
      <vt:lpstr>Международные рейтинги</vt:lpstr>
      <vt:lpstr>Макрорегиональные рейтинги</vt:lpstr>
      <vt:lpstr>Специальные и предметные рейтинги</vt:lpstr>
      <vt:lpstr>Специфика международных рейтингов</vt:lpstr>
      <vt:lpstr>Рейтинговая стратегия - 2015</vt:lpstr>
      <vt:lpstr>Новая целевая модель: комплексный подход</vt:lpstr>
      <vt:lpstr>Комплексная стратегия - 2016: диверсификация, качество, рост</vt:lpstr>
      <vt:lpstr>Рейтинговая стратегия Воронежского государственного университета</vt:lpstr>
    </vt:vector>
  </TitlesOfParts>
  <Company>VSU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Рейтинговая стратегия Воронежского государственного университета</dc:title>
  <dc:creator>User</dc:creator>
  <cp:lastModifiedBy>Default Net. User</cp:lastModifiedBy>
  <cp:revision>34</cp:revision>
  <cp:lastPrinted>2016-11-17T11:16:14Z</cp:lastPrinted>
  <dcterms:created xsi:type="dcterms:W3CDTF">2016-11-15T08:27:33Z</dcterms:created>
  <dcterms:modified xsi:type="dcterms:W3CDTF">2016-11-17T11:17:42Z</dcterms:modified>
</cp:coreProperties>
</file>