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Лист1!$E$3:$G$3</c:f>
              <c:strCache>
                <c:ptCount val="3"/>
                <c:pt idx="0">
                  <c:v>20/21</c:v>
                </c:pt>
                <c:pt idx="1">
                  <c:v>21/22</c:v>
                </c:pt>
                <c:pt idx="2">
                  <c:v>22/23</c:v>
                </c:pt>
              </c:strCache>
            </c:strRef>
          </c:cat>
          <c:val>
            <c:numRef>
              <c:f>Лист1!$E$4:$G$4</c:f>
              <c:numCache>
                <c:formatCode>General</c:formatCode>
                <c:ptCount val="3"/>
                <c:pt idx="0">
                  <c:v>3.7</c:v>
                </c:pt>
                <c:pt idx="1">
                  <c:v>3.8</c:v>
                </c:pt>
                <c:pt idx="2">
                  <c:v>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07C-4598-A668-12302349D3AC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Лист1!$E$3:$G$3</c:f>
              <c:strCache>
                <c:ptCount val="3"/>
                <c:pt idx="0">
                  <c:v>20/21</c:v>
                </c:pt>
                <c:pt idx="1">
                  <c:v>21/22</c:v>
                </c:pt>
                <c:pt idx="2">
                  <c:v>22/23</c:v>
                </c:pt>
              </c:strCache>
            </c:strRef>
          </c:cat>
          <c:val>
            <c:numRef>
              <c:f>Лист1!$E$5:$G$5</c:f>
              <c:numCache>
                <c:formatCode>General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4.0999999999999996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07C-4598-A668-12302349D3AC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Лист1!$E$3:$G$3</c:f>
              <c:strCache>
                <c:ptCount val="3"/>
                <c:pt idx="0">
                  <c:v>20/21</c:v>
                </c:pt>
                <c:pt idx="1">
                  <c:v>21/22</c:v>
                </c:pt>
                <c:pt idx="2">
                  <c:v>22/23</c:v>
                </c:pt>
              </c:strCache>
            </c:strRef>
          </c:cat>
          <c:val>
            <c:numRef>
              <c:f>Лист1!$E$6:$G$6</c:f>
              <c:numCache>
                <c:formatCode>General</c:formatCode>
                <c:ptCount val="3"/>
                <c:pt idx="0">
                  <c:v>3.6</c:v>
                </c:pt>
                <c:pt idx="1">
                  <c:v>3.6</c:v>
                </c:pt>
                <c:pt idx="2">
                  <c:v>4.0999999999999996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07C-4598-A668-12302349D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468928"/>
        <c:axId val="143469312"/>
      </c:lineChart>
      <c:catAx>
        <c:axId val="14346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469312"/>
        <c:crosses val="autoZero"/>
        <c:auto val="1"/>
        <c:lblAlgn val="ctr"/>
        <c:lblOffset val="100"/>
        <c:noMultiLvlLbl val="0"/>
      </c:catAx>
      <c:valAx>
        <c:axId val="14346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46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8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60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8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1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9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21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8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46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421ACD6-0B64-4866-A18E-306C1B53924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5A5A1ED-1CFB-4A26-BEFB-D5314F684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4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/>
              <a:t>Опыт фармацевтического факультета по реализации промежуточной </a:t>
            </a:r>
            <a:r>
              <a:rPr lang="ru-RU" sz="5400" dirty="0" err="1"/>
              <a:t>атте</a:t>
            </a:r>
            <a:r>
              <a:rPr lang="ru-RU" sz="5400" dirty="0"/>
              <a:t>-стации на основе учета текущей успеваемости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Председатель НМС фармацевтического факультета </a:t>
            </a:r>
            <a:r>
              <a:rPr lang="ru-RU" dirty="0" err="1" smtClean="0"/>
              <a:t>Беленова</a:t>
            </a:r>
            <a:r>
              <a:rPr lang="ru-RU" dirty="0" smtClean="0"/>
              <a:t> А.С.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51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8957" y="499533"/>
            <a:ext cx="6711042" cy="571348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Оценка на промежуточной аттестации может быть выставлена по результатам текущей успеваемости в течение семестра на основании процедуры и критериев оценивания, представленных в рабочей программе дисциплины, но не ранее заключительного занятия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Результаты текущего контроля успеваемости обучающегося формируются в течение изучения дисциплины из следующих рейтинговых элементов (критериев):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- оценка по критерию «лабораторное/практическое занятие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- оценка по критерию «посещение лекций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- оценка по критерию «результаты текущих аттестаций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Повышение рейтингового показателя по текущему контролю успеваемости возможно в рамках индивидуальных занятий согласно графику, утвержденному на кафедре. При пропуске студентами рейтингового элемента без последующей отработки оценка за данный элемент приравнивается к нулю.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995" y="354013"/>
            <a:ext cx="3963948" cy="54671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89" y="5219287"/>
            <a:ext cx="10870110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1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78" y="677542"/>
            <a:ext cx="5919555" cy="25606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791" y="3617185"/>
            <a:ext cx="10811992" cy="220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7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93915"/>
            <a:ext cx="10753725" cy="44005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Оценка </a:t>
            </a:r>
            <a:r>
              <a:rPr lang="ru-RU" dirty="0"/>
              <a:t>на экзамене или зачете может быть выставлена по результатам текущего контроля успеваемости при выполнении следующих условий обучающимся: </a:t>
            </a:r>
          </a:p>
          <a:p>
            <a:r>
              <a:rPr lang="ru-RU" dirty="0" smtClean="0"/>
              <a:t>- </a:t>
            </a:r>
            <a:r>
              <a:rPr lang="ru-RU" dirty="0"/>
              <a:t>посещение лекций 80% и более; </a:t>
            </a:r>
          </a:p>
          <a:p>
            <a:r>
              <a:rPr lang="ru-RU" dirty="0" smtClean="0"/>
              <a:t>- </a:t>
            </a:r>
            <a:r>
              <a:rPr lang="ru-RU" dirty="0"/>
              <a:t>пропуск не более 1 лабораторного/практического занятия (без уважительной причины) с последующей отработкой; </a:t>
            </a:r>
          </a:p>
          <a:p>
            <a:r>
              <a:rPr lang="ru-RU" dirty="0" smtClean="0"/>
              <a:t>- </a:t>
            </a:r>
            <a:r>
              <a:rPr lang="ru-RU" dirty="0"/>
              <a:t>все текущие аттестации, предусмотренные рабочей программой дисциплины, сданы с первой попытки на положительную оценку. </a:t>
            </a:r>
          </a:p>
          <a:p>
            <a:r>
              <a:rPr lang="ru-RU" dirty="0" smtClean="0"/>
              <a:t>Оценка </a:t>
            </a:r>
            <a:r>
              <a:rPr lang="ru-RU" dirty="0"/>
              <a:t>по результатам текущего контроля успеваемости выставляется в зачетные книжки в сроки проведения промежуточной аттестации по дисциплине.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34" y="4879948"/>
            <a:ext cx="8339776" cy="111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7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2141400"/>
            <a:ext cx="10246179" cy="25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2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499533"/>
            <a:ext cx="4563836" cy="165819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Успеваемость по результатам экзаменов по дисциплинам на примере кафедры </a:t>
            </a:r>
            <a:r>
              <a:rPr lang="ru-RU" sz="2400" dirty="0" smtClean="0">
                <a:solidFill>
                  <a:schemeClr val="tx1"/>
                </a:solidFill>
              </a:rPr>
              <a:t>фармацевтической химии и фармацевтической технологии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750795"/>
              </p:ext>
            </p:extLst>
          </p:nvPr>
        </p:nvGraphicFramePr>
        <p:xfrm>
          <a:off x="636814" y="2310494"/>
          <a:ext cx="4245429" cy="386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296746" y="442383"/>
            <a:ext cx="4992183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Успеваемость по результатам экзаменов по дисциплинам на примере кафедры фармакологии и клинической фармакологии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745" y="2310494"/>
            <a:ext cx="4992184" cy="366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5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07" y="73479"/>
            <a:ext cx="11838213" cy="20842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Успеваемость по результатам экзаменов по дисциплинам на примере кафедры управления и экономики фармации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29" y="1621725"/>
            <a:ext cx="6795542" cy="473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59722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34</TotalTime>
  <Words>170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Метрополия</vt:lpstr>
      <vt:lpstr>Опыт фармацевтического факультета по реализации промежуточной атте-стации на основе учета текущей успеваемости</vt:lpstr>
      <vt:lpstr>Оценка на промежуточной аттестации может быть выставлена по результатам текущей успеваемости в течение семестра на основании процедуры и критериев оценивания, представленных в рабочей программе дисциплины, но не ранее заключительного занятия Результаты текущего контроля успеваемости обучающегося формируются в течение изучения дисциплины из следующих рейтинговых элементов (критериев): - оценка по критерию «лабораторное/практическое занятие» - оценка по критерию «посещение лекций» - оценка по критерию «результаты текущих аттестаций» Повышение рейтингового показателя по текущему контролю успеваемости возможно в рамках индивидуальных занятий согласно графику, утвержденному на кафедре. При пропуске студентами рейтингового элемента без последующей отработки оценка за данный элемент приравнивается к нулю.</vt:lpstr>
      <vt:lpstr>Презентация PowerPoint</vt:lpstr>
      <vt:lpstr>Презентация PowerPoint</vt:lpstr>
      <vt:lpstr>Презентация PowerPoint</vt:lpstr>
      <vt:lpstr>Успеваемость по результатам экзаменов по дисциплинам на примере кафедры фармацевтической химии и фармацевтической технологии</vt:lpstr>
      <vt:lpstr>Успеваемость по результатам экзаменов по дисциплинам на примере кафедры управления и экономики фармации</vt:lpstr>
    </vt:vector>
  </TitlesOfParts>
  <Company>pharm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фармацевтического факультета по реализации промежуточной атте-стации на основе учета текущей успеваемости</dc:title>
  <dc:creator>user</dc:creator>
  <cp:lastModifiedBy>Рогулькина Елена Александровна</cp:lastModifiedBy>
  <cp:revision>6</cp:revision>
  <cp:lastPrinted>2023-02-17T07:50:00Z</cp:lastPrinted>
  <dcterms:created xsi:type="dcterms:W3CDTF">2023-02-14T07:31:22Z</dcterms:created>
  <dcterms:modified xsi:type="dcterms:W3CDTF">2023-02-17T10:32:32Z</dcterms:modified>
</cp:coreProperties>
</file>