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4" r:id="rId2"/>
    <p:sldMasterId id="2147483672" r:id="rId3"/>
  </p:sldMasterIdLst>
  <p:notesMasterIdLst>
    <p:notesMasterId r:id="rId19"/>
  </p:notesMasterIdLst>
  <p:handoutMasterIdLst>
    <p:handoutMasterId r:id="rId20"/>
  </p:handoutMasterIdLst>
  <p:sldIdLst>
    <p:sldId id="290" r:id="rId4"/>
    <p:sldId id="291" r:id="rId5"/>
    <p:sldId id="293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6" r:id="rId15"/>
    <p:sldId id="303" r:id="rId16"/>
    <p:sldId id="304" r:id="rId17"/>
    <p:sldId id="305" r:id="rId18"/>
  </p:sldIdLst>
  <p:sldSz cx="10693400" cy="7561263"/>
  <p:notesSz cx="10234613" cy="7099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CDFD"/>
    <a:srgbClr val="C1C4FF"/>
    <a:srgbClr val="E2DFED"/>
    <a:srgbClr val="003399"/>
    <a:srgbClr val="0033CC"/>
    <a:srgbClr val="DCDCDC"/>
    <a:srgbClr val="F2F2F2"/>
    <a:srgbClr val="E1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54" autoAdjust="0"/>
  </p:normalViewPr>
  <p:slideViewPr>
    <p:cSldViewPr>
      <p:cViewPr varScale="1">
        <p:scale>
          <a:sx n="82" d="100"/>
          <a:sy n="82" d="100"/>
        </p:scale>
        <p:origin x="374" y="58"/>
      </p:cViewPr>
      <p:guideLst>
        <p:guide orient="horz" pos="2382"/>
        <p:guide pos="33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797838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B20909E2-1FC5-4485-9474-D715BAC68212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742692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797838" y="6742692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E8A49E16-B70E-4B72-BB90-A993298C2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2322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797838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53B0BAF5-A979-481B-8267-B9B909A86754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35325" y="531813"/>
            <a:ext cx="3765550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23462" y="3372168"/>
            <a:ext cx="8187690" cy="3194685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742692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797838" y="6742692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51D85442-F600-4CDA-8E2C-1F67DDB02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06467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E3CD9-9E58-4607-A577-01977572CC31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7DEE5-E14F-4F58-8E39-4CDA5F802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D2B2B-3E00-486B-B0E8-954A95CF2165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F1B87-8B28-495F-968C-943C2B36D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43BC1-462C-4D48-968C-46569D12A21E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2B2AE-65D2-4540-A22D-58DF3EC15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56A32-7693-4F3A-9900-EC7073D9253B}" type="datetime1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9E4BA-ABDB-4429-B68B-01429F73A4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25D82-5ABD-476D-A031-D752A206A48B}" type="datetime1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3E1FB-EF68-474B-8161-C91F6E227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A71FD-621C-4DBE-81F5-0DCB64FCCB0B}" type="datetime1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A748E-D3CF-4793-AC30-BCCCBA377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49F6F-A476-4B6F-BCFD-490B5A7CAA05}" type="datetime1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9FF7D-0BBA-43BF-A5BC-46EE83B4FA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1B0B1-D3C5-4144-B96F-6AE901988A3C}" type="datetime1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3B427-198F-40B4-A89D-4CC4855CA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9C735-D992-4432-80E4-D746618970DB}" type="datetime1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280DD-C8F4-4627-86ED-EB7A1CC72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29C57-BDAA-4F12-930C-FC506B3AC6F8}" type="datetime1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4311D-3EA0-4A8E-BD00-4BE430B53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2F882-92E4-4138-A17B-3452381FF640}" type="datetime1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B6971-4175-4167-9993-D1C89EB80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49508-519E-4021-AABF-2E805AF29715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B9953-BF8B-4C75-AE82-9C112EE77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F207F-B43B-405D-88CB-88D8E47F888D}" type="datetime1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7F12F-654A-4186-A16E-3A50E6313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D9F62-1B93-47BE-9050-D05A476697C5}" type="datetime1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76093-BE42-4B03-A48B-78B5741558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DD8E2-6F4D-4891-B639-0F8986688711}" type="datetime1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61904-E881-471D-A0E2-15E182665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EC5B5-29A5-46E1-9E15-89E59F2C1A8D}" type="datetime1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E6199-95D0-4D4E-8581-506E4D460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F7593-309E-450F-8B0D-CBF5C90F6D4C}" type="datetime1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BE0A3-6B56-4E52-860B-6E1278E10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66849-FD98-4ECC-8C48-6860E6E6045D}" type="datetime1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8E5D9-7BD1-4ADD-821E-B50AEC2E0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849B0-03F5-4CFC-B94A-5FFDF1B7EA2B}" type="datetime1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C7209-D591-4249-B94C-461C4041F5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CF238-2C17-44F8-87B0-6E571B270306}" type="datetime1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81365-C2CF-40CA-B79C-3AFBB921F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85F82-AEF5-4B95-BC06-17273C2B0E81}" type="datetime1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B3981-9A5C-46F0-9AFB-5888E0181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C9B71-9DFE-4D9D-851C-CD28EAB348DD}" type="datetime1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9DA8F-21F1-4BB5-91C5-2A9215932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8BE7B-4CAD-43FA-B207-A91AE881F86C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10901-FAAA-45CD-99DD-B42C13A2C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9385D-0F11-4F19-9F3C-A060AB44D3F2}" type="datetime1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A14E0-EE77-42F9-BF7E-ADAC5FD8FC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10EDD-666C-4D7B-BA76-2675068BB780}" type="datetime1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E17B6-3A19-4C46-97C9-1A80E64D5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36C8-DFC7-45BC-9DC8-6A49C5C38A46}" type="datetime1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82017-B440-465A-BBB9-552DFE40E8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75B51-808E-4F9E-B793-2B2AD03E831D}" type="datetime1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6E6B6-08B9-42F7-B3BB-F8384EE66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EA8E7-8E44-4DFF-8388-DAF462FCB6BC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96ECD-F771-4482-AE15-B6D590790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E75A7-D4E5-463B-BFAB-E9E133FFBFE2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CF35B-7B20-46BE-8C54-1C65C8609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301E2-7C85-4E1D-B87B-E34B30754D1D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64972-44C8-4B4A-9C65-7FA3FB602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A982A-2035-478E-B174-EA6C48426D59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FD8DB-D743-4863-91A3-78804FA2C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169E7-B8A6-4982-9D74-EFFACAAB9306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D149D-FE8A-4E6F-AAFA-DE6E3CCB1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692EF-4A94-4655-BA1A-D4F58672898A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064CB-FE74-47AE-89D9-FE153B110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34988" y="1765300"/>
            <a:ext cx="9623425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534988" y="7008813"/>
            <a:ext cx="24955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2D5EE847-CE25-4284-86CD-5257BEC5F12C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652838" y="7008813"/>
            <a:ext cx="33877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7662863" y="7008813"/>
            <a:ext cx="24955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E0C6E960-DC06-42EC-AE8D-CE5B75FB6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transition spd="slow">
    <p:fade/>
  </p:transition>
  <p:hf sldNum="0" hdr="0" ftr="0" dt="0"/>
  <p:txStyles>
    <p:titleStyle>
      <a:lvl1pPr algn="ctr" defTabSz="104298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2pPr>
      <a:lvl3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3pPr>
      <a:lvl4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4pPr>
      <a:lvl5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725" indent="-325438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625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534988" y="1765300"/>
            <a:ext cx="9623425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534988" y="7008813"/>
            <a:ext cx="24955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E744778-EC52-4361-91DD-DA50F5167FF2}" type="datetime1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652838" y="7008813"/>
            <a:ext cx="33877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7662863" y="7008813"/>
            <a:ext cx="24955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BBB2089-D286-4E91-9F7D-C4D116599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5" r:id="rId2"/>
    <p:sldLayoutId id="2147483704" r:id="rId3"/>
    <p:sldLayoutId id="2147483703" r:id="rId4"/>
    <p:sldLayoutId id="2147483702" r:id="rId5"/>
    <p:sldLayoutId id="2147483701" r:id="rId6"/>
    <p:sldLayoutId id="2147483700" r:id="rId7"/>
    <p:sldLayoutId id="2147483699" r:id="rId8"/>
    <p:sldLayoutId id="2147483698" r:id="rId9"/>
    <p:sldLayoutId id="2147483697" r:id="rId10"/>
    <p:sldLayoutId id="2147483696" r:id="rId11"/>
  </p:sldLayoutIdLst>
  <p:transition spd="slow">
    <p:fade/>
  </p:transition>
  <p:txStyles>
    <p:titleStyle>
      <a:lvl1pPr algn="ctr" defTabSz="104298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725" indent="-325438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625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 bwMode="auto">
          <a:xfrm>
            <a:off x="534988" y="1765300"/>
            <a:ext cx="9623425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534988" y="7008813"/>
            <a:ext cx="24955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DEF99C1-5211-416F-9366-CD11F5E61BF7}" type="datetime1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652838" y="7008813"/>
            <a:ext cx="33877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7662863" y="7008813"/>
            <a:ext cx="24955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6977790-FB98-4A0D-8347-3320875294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6" r:id="rId2"/>
    <p:sldLayoutId id="2147483715" r:id="rId3"/>
    <p:sldLayoutId id="2147483714" r:id="rId4"/>
    <p:sldLayoutId id="2147483713" r:id="rId5"/>
    <p:sldLayoutId id="2147483712" r:id="rId6"/>
    <p:sldLayoutId id="2147483711" r:id="rId7"/>
    <p:sldLayoutId id="2147483710" r:id="rId8"/>
    <p:sldLayoutId id="2147483709" r:id="rId9"/>
    <p:sldLayoutId id="2147483708" r:id="rId10"/>
    <p:sldLayoutId id="2147483707" r:id="rId11"/>
  </p:sldLayoutIdLst>
  <p:transition spd="slow">
    <p:fade/>
  </p:transition>
  <p:txStyles>
    <p:titleStyle>
      <a:lvl1pPr algn="ctr" defTabSz="104298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725" indent="-325438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625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http://www.liceus.com/formacion/publica/imagenes/BOTON_PAGINADO_OVER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formacion.liceus.com/publica/solicituddeadmision.as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ceus.com/formacion/publica/solicituddeadmision.as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ormacion.liceus.com/publica/solicituddeadmision.asp" TargetMode="External"/><Relationship Id="rId5" Type="http://schemas.openxmlformats.org/officeDocument/2006/relationships/hyperlink" Target="mailto:pmoreno@Liceus.com" TargetMode="External"/><Relationship Id="rId4" Type="http://schemas.openxmlformats.org/officeDocument/2006/relationships/hyperlink" Target="http://www.liceus.com/formacion/publica/pagos.asp?opcion=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formacion.liceus.com/publica/solicituddeadmision.asp" TargetMode="External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ormacion.liceus.com/publica/solicituddeadmision.as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hyperlink" Target="http://www.liceus.com/formacion/publica/bonificaciones-ebo.asp" TargetMode="External"/><Relationship Id="rId4" Type="http://schemas.openxmlformats.org/officeDocument/2006/relationships/hyperlink" Target="http://bit.ly/1m2TLaD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png"/><Relationship Id="rId3" Type="http://schemas.openxmlformats.org/officeDocument/2006/relationships/hyperlink" Target="http://formacion.liceus.com/publica/solicituddeadmision.asp" TargetMode="External"/><Relationship Id="rId7" Type="http://schemas.openxmlformats.org/officeDocument/2006/relationships/hyperlink" Target="http://www.linkedin.com/company/liceus" TargetMode="External"/><Relationship Id="rId12" Type="http://schemas.openxmlformats.org/officeDocument/2006/relationships/image" Target="../media/image22.png"/><Relationship Id="rId2" Type="http://schemas.openxmlformats.org/officeDocument/2006/relationships/image" Target="../media/image1.jpe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hyperlink" Target="skype:Raquel_Cubero_Liceus?call" TargetMode="External"/><Relationship Id="rId5" Type="http://schemas.openxmlformats.org/officeDocument/2006/relationships/hyperlink" Target="https://twitter.com/" TargetMode="External"/><Relationship Id="rId15" Type="http://schemas.openxmlformats.org/officeDocument/2006/relationships/image" Target="../media/image24.png"/><Relationship Id="rId10" Type="http://schemas.openxmlformats.org/officeDocument/2006/relationships/image" Target="../media/image21.png"/><Relationship Id="rId4" Type="http://schemas.openxmlformats.org/officeDocument/2006/relationships/hyperlink" Target="http://www.liceus.com/formacion/publica/master-negocios-rusia.asp" TargetMode="External"/><Relationship Id="rId9" Type="http://schemas.openxmlformats.org/officeDocument/2006/relationships/hyperlink" Target="https://www.google.com/bookmarks/mark?op=edit&amp;output=popup&amp;bkmk=http://www.liceus.com/&amp;title=Liceus+Portal+de+Humanidades&amp;annotation=Liceus+Portal+de+Humanidades+y+Centro+de+Formaci&#243;n+on+Line.&amp;labels=liceus,+formaci&#243;n,+cursos+y+m&#225;sters+on+line" TargetMode="External"/><Relationship Id="rId14" Type="http://schemas.openxmlformats.org/officeDocument/2006/relationships/hyperlink" Target="http://www.facebook.com/liceusportaldehumanidade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formacion.liceus.com/publica/solicituddeadmision.as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business_ppt_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233363" y="5868988"/>
            <a:ext cx="1022667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1042988">
              <a:spcBef>
                <a:spcPct val="50000"/>
              </a:spcBef>
            </a:pPr>
            <a:r>
              <a:rPr lang="es-ES" sz="2600" b="1" dirty="0">
                <a:solidFill>
                  <a:srgbClr val="003399"/>
                </a:solidFill>
              </a:rPr>
              <a:t>MÁSTER INTERNACIONAL DE NEGOCIOS CON RUSIA:</a:t>
            </a:r>
            <a:br>
              <a:rPr lang="es-ES" sz="2600" b="1" dirty="0">
                <a:solidFill>
                  <a:srgbClr val="003399"/>
                </a:solidFill>
              </a:rPr>
            </a:br>
            <a:r>
              <a:rPr lang="es-ES" sz="2600" b="1" dirty="0">
                <a:solidFill>
                  <a:srgbClr val="003399"/>
                </a:solidFill>
              </a:rPr>
              <a:t>ESTUDIOS </a:t>
            </a:r>
            <a:r>
              <a:rPr lang="es-ES" sz="2600" b="1" dirty="0" smtClean="0">
                <a:solidFill>
                  <a:srgbClr val="003399"/>
                </a:solidFill>
              </a:rPr>
              <a:t>CULTURALES </a:t>
            </a:r>
            <a:r>
              <a:rPr lang="es-ES" sz="2600" b="1" dirty="0">
                <a:solidFill>
                  <a:srgbClr val="003399"/>
                </a:solidFill>
              </a:rPr>
              <a:t>Y ECONÓMICOS DEL MERCADO RUSO</a:t>
            </a:r>
            <a:br>
              <a:rPr lang="es-ES" sz="2600" b="1" dirty="0">
                <a:solidFill>
                  <a:srgbClr val="003399"/>
                </a:solidFill>
              </a:rPr>
            </a:br>
            <a:endParaRPr lang="es-ES" sz="2600" b="1" dirty="0">
              <a:solidFill>
                <a:srgbClr val="003399"/>
              </a:solidFill>
            </a:endParaRPr>
          </a:p>
        </p:txBody>
      </p:sp>
      <p:pic>
        <p:nvPicPr>
          <p:cNvPr id="39939" name="Picture 4" descr="Map Russian &amp;Scy;&amp;tcy;&amp;ocy;&amp;kcy;&amp;ocy;&amp;vcy;&amp;ycy;&amp;iecy; &amp;fcy;&amp;ocy;&amp;tcy;&amp;ocy;, &amp;icy;&amp;lcy;&amp;lcy;&amp;yucy;&amp;scy;&amp;tcy;&amp;rcy;&amp;acy;&amp;tscy;&amp;icy;&amp;icy; &amp;icy; &amp;vcy;&amp;iecy;&amp;kcy;&amp;tcy;&amp;ocy;&amp;rcy;&amp;ncy;&amp;ycy;&amp;iecy; &amp;icy;&amp;zcy;&amp;ocy;&amp;bcy;&amp;rcy;&amp;acy;&amp;zhcy;&amp;iecy;&amp;ncy;&amp;icy;&amp;yacy; - &amp;Scy;&amp;tcy;&amp;rcy;&amp;acy;&amp;ncy;&amp;icy;&amp;tscy;&amp;acy; 2 Depositphot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977" y="1824831"/>
            <a:ext cx="6480175" cy="376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5" descr="Liceus_texto_nuevo_transparen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6425" y="2197100"/>
            <a:ext cx="207803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8" descr="urjc-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6425" y="2868613"/>
            <a:ext cx="2117725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9" descr="vorones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78950" y="3938588"/>
            <a:ext cx="931863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Text Box 11"/>
          <p:cNvSpPr txBox="1">
            <a:spLocks noChangeArrowheads="1"/>
          </p:cNvSpPr>
          <p:nvPr/>
        </p:nvSpPr>
        <p:spPr bwMode="auto">
          <a:xfrm>
            <a:off x="8154988" y="4164013"/>
            <a:ext cx="11525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1200" b="1">
                <a:latin typeface="Arial" charset="0"/>
              </a:rPr>
              <a:t>Universidad</a:t>
            </a:r>
            <a:br>
              <a:rPr lang="es-ES" sz="1200" b="1">
                <a:latin typeface="Arial" charset="0"/>
              </a:rPr>
            </a:br>
            <a:r>
              <a:rPr lang="es-ES" sz="1200" b="1">
                <a:latin typeface="Arial" charset="0"/>
              </a:rPr>
              <a:t>Estatal de</a:t>
            </a:r>
            <a:br>
              <a:rPr lang="es-ES" sz="1200" b="1">
                <a:latin typeface="Arial" charset="0"/>
              </a:rPr>
            </a:br>
            <a:r>
              <a:rPr lang="es-ES" sz="1200" b="1">
                <a:latin typeface="Arial" charset="0"/>
              </a:rPr>
              <a:t>Voronezh</a:t>
            </a:r>
          </a:p>
        </p:txBody>
      </p:sp>
      <p:sp>
        <p:nvSpPr>
          <p:cNvPr id="39944" name="Text Box 9"/>
          <p:cNvSpPr txBox="1">
            <a:spLocks noChangeArrowheads="1"/>
          </p:cNvSpPr>
          <p:nvPr/>
        </p:nvSpPr>
        <p:spPr bwMode="auto">
          <a:xfrm>
            <a:off x="522288" y="461963"/>
            <a:ext cx="6048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>
                <a:solidFill>
                  <a:schemeClr val="bg1"/>
                </a:solidFill>
              </a:rPr>
              <a:t>www.liceus.com   </a:t>
            </a:r>
            <a:r>
              <a:rPr lang="es-ES" sz="1800" b="1">
                <a:solidFill>
                  <a:srgbClr val="003399"/>
                </a:solidFill>
              </a:rPr>
              <a:t> | </a:t>
            </a:r>
            <a:r>
              <a:rPr lang="es-ES" sz="1800"/>
              <a:t> </a:t>
            </a:r>
            <a:r>
              <a:rPr lang="es-ES" sz="1800" b="1">
                <a:solidFill>
                  <a:schemeClr val="bg1"/>
                </a:solidFill>
              </a:rPr>
              <a:t>  www2.urjc.es   </a:t>
            </a:r>
            <a:r>
              <a:rPr lang="es-ES" sz="1800" b="1">
                <a:solidFill>
                  <a:srgbClr val="003399"/>
                </a:solidFill>
              </a:rPr>
              <a:t>| </a:t>
            </a:r>
            <a:r>
              <a:rPr lang="es-ES" sz="1800" b="1">
                <a:solidFill>
                  <a:schemeClr val="bg1"/>
                </a:solidFill>
              </a:rPr>
              <a:t>   www.vsu.ru</a:t>
            </a:r>
          </a:p>
        </p:txBody>
      </p:sp>
      <p:pic>
        <p:nvPicPr>
          <p:cNvPr id="39945" name="Заголовок 1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98106" y="3646079"/>
            <a:ext cx="6624637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74602" y="887413"/>
            <a:ext cx="9643998" cy="98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600" b="1" cap="all" spc="-1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Международная магистерская программа </a:t>
            </a:r>
            <a:endParaRPr lang="ru-RU" sz="2600" b="1" cap="all" spc="-1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600" b="1" cap="all" spc="-1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«Бизнес с Россией: регионоведение российского рынка»</a:t>
            </a:r>
            <a:endParaRPr lang="ru-RU" sz="2600" b="1" cap="all" spc="-1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business_ppt_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77825" y="1476375"/>
            <a:ext cx="90725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ru-RU" sz="2600" b="1" dirty="0" smtClean="0">
                <a:solidFill>
                  <a:schemeClr val="accent1"/>
                </a:solidFill>
              </a:rPr>
              <a:t>ЗАЧИСЛЕНИЕ</a:t>
            </a:r>
            <a:endParaRPr lang="es-ES" sz="2600" b="1" dirty="0">
              <a:solidFill>
                <a:schemeClr val="accent1"/>
              </a:solidFill>
            </a:endParaRPr>
          </a:p>
        </p:txBody>
      </p:sp>
      <p:sp>
        <p:nvSpPr>
          <p:cNvPr id="49156" name="Text Box 13"/>
          <p:cNvSpPr txBox="1">
            <a:spLocks noChangeArrowheads="1"/>
          </p:cNvSpPr>
          <p:nvPr/>
        </p:nvSpPr>
        <p:spPr bwMode="auto">
          <a:xfrm>
            <a:off x="488916" y="1994681"/>
            <a:ext cx="9866312" cy="49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1800" b="1" dirty="0"/>
              <a:t>Длительность:</a:t>
            </a:r>
            <a:r>
              <a:rPr lang="ru-RU" sz="1800" dirty="0"/>
              <a:t> 11 месяцев</a:t>
            </a:r>
          </a:p>
          <a:p>
            <a:pPr>
              <a:lnSpc>
                <a:spcPts val="2000"/>
              </a:lnSpc>
            </a:pPr>
            <a:r>
              <a:rPr lang="ru-RU" sz="1800" dirty="0"/>
              <a:t> </a:t>
            </a:r>
          </a:p>
          <a:p>
            <a:pPr>
              <a:lnSpc>
                <a:spcPts val="2000"/>
              </a:lnSpc>
            </a:pPr>
            <a:r>
              <a:rPr lang="ru-RU" sz="1800" b="1" dirty="0"/>
              <a:t>Учебная нагрузка</a:t>
            </a:r>
            <a:r>
              <a:rPr lang="ru-RU" sz="1800" dirty="0"/>
              <a:t>: 60 кредитов</a:t>
            </a:r>
          </a:p>
          <a:p>
            <a:pPr>
              <a:lnSpc>
                <a:spcPts val="2000"/>
              </a:lnSpc>
            </a:pPr>
            <a:r>
              <a:rPr lang="ru-RU" sz="1800" b="1" dirty="0"/>
              <a:t> </a:t>
            </a:r>
          </a:p>
          <a:p>
            <a:pPr>
              <a:lnSpc>
                <a:spcPts val="2000"/>
              </a:lnSpc>
            </a:pPr>
            <a:r>
              <a:rPr lang="ru-RU" sz="1800" b="1" dirty="0"/>
              <a:t>Начало</a:t>
            </a:r>
            <a:r>
              <a:rPr lang="ru-RU" sz="1800" dirty="0"/>
              <a:t>: </a:t>
            </a:r>
            <a:r>
              <a:rPr lang="ru-RU" sz="1800" dirty="0" smtClean="0"/>
              <a:t>февраль 2016 </a:t>
            </a:r>
            <a:r>
              <a:rPr lang="ru-RU" sz="1800" dirty="0"/>
              <a:t>г.</a:t>
            </a:r>
          </a:p>
          <a:p>
            <a:pPr>
              <a:lnSpc>
                <a:spcPts val="2000"/>
              </a:lnSpc>
            </a:pPr>
            <a:r>
              <a:rPr lang="ru-RU" sz="1800" dirty="0"/>
              <a:t> </a:t>
            </a:r>
          </a:p>
          <a:p>
            <a:pPr>
              <a:lnSpc>
                <a:spcPts val="2000"/>
              </a:lnSpc>
            </a:pPr>
            <a:r>
              <a:rPr lang="ru-RU" sz="1800" b="1" dirty="0"/>
              <a:t>Окончание</a:t>
            </a:r>
            <a:r>
              <a:rPr lang="ru-RU" sz="1800" dirty="0"/>
              <a:t>: </a:t>
            </a:r>
            <a:r>
              <a:rPr lang="ru-RU" sz="1800" dirty="0" smtClean="0"/>
              <a:t>январь 2017 </a:t>
            </a:r>
            <a:r>
              <a:rPr lang="ru-RU" sz="1800" dirty="0"/>
              <a:t>г.</a:t>
            </a:r>
          </a:p>
          <a:p>
            <a:pPr>
              <a:lnSpc>
                <a:spcPts val="2000"/>
              </a:lnSpc>
            </a:pPr>
            <a:r>
              <a:rPr lang="ru-RU" sz="1800" dirty="0"/>
              <a:t> </a:t>
            </a:r>
          </a:p>
          <a:p>
            <a:pPr>
              <a:lnSpc>
                <a:spcPts val="2000"/>
              </a:lnSpc>
            </a:pPr>
            <a:r>
              <a:rPr lang="ru-RU" sz="1800" b="1" dirty="0"/>
              <a:t>Обязательные условия:</a:t>
            </a:r>
            <a:r>
              <a:rPr lang="ru-RU" sz="1800" dirty="0"/>
              <a:t> высшее образование, диплом, степень бакалавра </a:t>
            </a:r>
            <a:r>
              <a:rPr lang="ru-RU" sz="1800" dirty="0" smtClean="0"/>
              <a:t>или</a:t>
            </a:r>
          </a:p>
          <a:p>
            <a:pPr>
              <a:lnSpc>
                <a:spcPts val="2000"/>
              </a:lnSpc>
            </a:pPr>
            <a:r>
              <a:rPr lang="ru-RU" sz="1800" dirty="0" smtClean="0"/>
              <a:t>подтвержденный </a:t>
            </a:r>
            <a:r>
              <a:rPr lang="ru-RU" sz="1800" dirty="0"/>
              <a:t>опыт</a:t>
            </a:r>
          </a:p>
          <a:p>
            <a:pPr>
              <a:lnSpc>
                <a:spcPts val="2000"/>
              </a:lnSpc>
            </a:pPr>
            <a:r>
              <a:rPr lang="ru-RU" sz="1800" dirty="0"/>
              <a:t> </a:t>
            </a:r>
          </a:p>
          <a:p>
            <a:pPr>
              <a:lnSpc>
                <a:spcPts val="2000"/>
              </a:lnSpc>
            </a:pPr>
            <a:r>
              <a:rPr lang="ru-RU" sz="1800" b="1" dirty="0"/>
              <a:t>Документы об образовании, получаемые по завершению курса: </a:t>
            </a:r>
            <a:r>
              <a:rPr lang="ru-RU" sz="1800" dirty="0"/>
              <a:t>диплом установленного образца Университета Короля Хуана Карлоса, диплом установленного образца Воронежского государственного университета</a:t>
            </a:r>
          </a:p>
          <a:p>
            <a:pPr>
              <a:lnSpc>
                <a:spcPts val="2000"/>
              </a:lnSpc>
            </a:pPr>
            <a:r>
              <a:rPr lang="ru-RU" sz="1800" dirty="0"/>
              <a:t> </a:t>
            </a:r>
          </a:p>
          <a:p>
            <a:pPr>
              <a:lnSpc>
                <a:spcPts val="2000"/>
              </a:lnSpc>
            </a:pPr>
            <a:r>
              <a:rPr lang="ru-RU" sz="1800" b="1" dirty="0"/>
              <a:t>Стипендия: </a:t>
            </a:r>
            <a:r>
              <a:rPr lang="ru-RU" sz="1800" dirty="0"/>
              <a:t>1400 евро (определяется направлением подготовки)</a:t>
            </a:r>
          </a:p>
          <a:p>
            <a:pPr>
              <a:lnSpc>
                <a:spcPts val="2000"/>
              </a:lnSpc>
            </a:pPr>
            <a:r>
              <a:rPr lang="ru-RU" sz="1800" dirty="0"/>
              <a:t> </a:t>
            </a:r>
          </a:p>
          <a:p>
            <a:pPr>
              <a:lnSpc>
                <a:spcPts val="2000"/>
              </a:lnSpc>
            </a:pPr>
            <a:r>
              <a:rPr lang="ru-RU" sz="1800" b="1" dirty="0"/>
              <a:t>Количество мест: </a:t>
            </a:r>
            <a:r>
              <a:rPr lang="ru-RU" sz="1800" dirty="0"/>
              <a:t>30 (начало курса зависит от достижения уровня минимального количества зачисленных учащихся) 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3822700" y="2347913"/>
            <a:ext cx="184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1800">
                <a:solidFill>
                  <a:srgbClr val="000000"/>
                </a:solidFill>
                <a:latin typeface="Arial" charset="0"/>
              </a:rPr>
            </a:br>
            <a:endParaRPr lang="en-US" sz="1800">
              <a:latin typeface="Arial" charset="0"/>
            </a:endParaRPr>
          </a:p>
          <a:p>
            <a:pPr eaLnBrk="0" hangingPunct="0"/>
            <a:endParaRPr lang="en-US" sz="1800">
              <a:latin typeface="Arial" charset="0"/>
            </a:endParaRPr>
          </a:p>
        </p:txBody>
      </p:sp>
      <p:sp>
        <p:nvSpPr>
          <p:cNvPr id="49158" name="Rectangle 51">
            <a:hlinkClick r:id="rId4"/>
          </p:cNvPr>
          <p:cNvSpPr>
            <a:spLocks noChangeArrowheads="1"/>
          </p:cNvSpPr>
          <p:nvPr/>
        </p:nvSpPr>
        <p:spPr bwMode="auto">
          <a:xfrm>
            <a:off x="0" y="3779838"/>
            <a:ext cx="10693400" cy="0"/>
          </a:xfrm>
          <a:prstGeom prst="rect">
            <a:avLst/>
          </a:prstGeom>
          <a:solidFill>
            <a:srgbClr val="FA72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s-ES"/>
          </a:p>
        </p:txBody>
      </p:sp>
      <p:pic>
        <p:nvPicPr>
          <p:cNvPr id="49159" name="Picture 5" descr="Liceus_texto_nuevo_transparen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2963" y="1692275"/>
            <a:ext cx="2078037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8" descr="urjc-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5488" y="2413000"/>
            <a:ext cx="2117725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9" descr="voronesh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378950" y="3433763"/>
            <a:ext cx="931863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8154988" y="3659188"/>
            <a:ext cx="11525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1200" b="1">
                <a:latin typeface="Arial" charset="0"/>
              </a:rPr>
              <a:t>Universidad</a:t>
            </a:r>
            <a:br>
              <a:rPr lang="es-ES" sz="1200" b="1">
                <a:latin typeface="Arial" charset="0"/>
              </a:rPr>
            </a:br>
            <a:r>
              <a:rPr lang="es-ES" sz="1200" b="1">
                <a:latin typeface="Arial" charset="0"/>
              </a:rPr>
              <a:t>Estatal de</a:t>
            </a:r>
            <a:br>
              <a:rPr lang="es-ES" sz="1200" b="1">
                <a:latin typeface="Arial" charset="0"/>
              </a:rPr>
            </a:br>
            <a:r>
              <a:rPr lang="es-ES" sz="1200" b="1">
                <a:latin typeface="Arial" charset="0"/>
              </a:rPr>
              <a:t>Voronezh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business_ppt_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9896"/>
            <a:ext cx="10693400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377825" y="1476375"/>
            <a:ext cx="907256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ru-RU" sz="2600" b="1" dirty="0" smtClean="0">
                <a:solidFill>
                  <a:schemeClr val="accent1"/>
                </a:solidFill>
              </a:rPr>
              <a:t>ПРЕДВАРИТЕЛЬНАЯ ЗАПИСЬ НА КУРС И ОБЯЗАТЕЛЬНЫЕ УСЛОВИЯ</a:t>
            </a:r>
            <a:endParaRPr lang="es-ES" sz="2600" b="1" dirty="0">
              <a:solidFill>
                <a:schemeClr val="accent1"/>
              </a:solidFill>
            </a:endParaRPr>
          </a:p>
        </p:txBody>
      </p:sp>
      <p:sp>
        <p:nvSpPr>
          <p:cNvPr id="50179" name="Text Box 13"/>
          <p:cNvSpPr txBox="1">
            <a:spLocks noChangeArrowheads="1"/>
          </p:cNvSpPr>
          <p:nvPr/>
        </p:nvSpPr>
        <p:spPr bwMode="auto">
          <a:xfrm>
            <a:off x="377825" y="2374741"/>
            <a:ext cx="993775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800" dirty="0" smtClean="0"/>
              <a:t>Заполнить заявление о поступлении:</a:t>
            </a:r>
            <a:r>
              <a:rPr lang="es-ES" sz="1800" dirty="0" smtClean="0"/>
              <a:t> </a:t>
            </a:r>
            <a:r>
              <a:rPr lang="es-ES" sz="1800" dirty="0" smtClean="0">
                <a:hlinkClick r:id="rId3"/>
              </a:rPr>
              <a:t>http://www.liceus.com/formacion/publica/solicituddeadmision.asp</a:t>
            </a:r>
            <a:endParaRPr lang="ru-RU" sz="1800" dirty="0" smtClean="0"/>
          </a:p>
          <a:p>
            <a:pPr marL="342900" indent="-342900">
              <a:buAutoNum type="arabicPeriod"/>
            </a:pPr>
            <a:endParaRPr lang="ru-RU" sz="1800" dirty="0" smtClean="0"/>
          </a:p>
          <a:p>
            <a:pPr marL="342900" indent="-342900">
              <a:buAutoNum type="arabicPeriod"/>
            </a:pPr>
            <a:endParaRPr lang="ru-RU" sz="1800" dirty="0"/>
          </a:p>
          <a:p>
            <a:pPr marL="342900" indent="-342900">
              <a:buAutoNum type="arabicPeriod"/>
            </a:pPr>
            <a:r>
              <a:rPr lang="ru-RU" sz="1800" b="1" dirty="0" smtClean="0"/>
              <a:t>Зарезервировать </a:t>
            </a:r>
            <a:r>
              <a:rPr lang="ru-RU" sz="1800" b="1" dirty="0"/>
              <a:t>место обучения,</a:t>
            </a:r>
            <a:r>
              <a:rPr lang="ru-RU" sz="1800" dirty="0"/>
              <a:t> внеся предварительную оплату: </a:t>
            </a:r>
            <a:r>
              <a:rPr lang="es-ES" sz="1800" b="1" dirty="0" smtClean="0">
                <a:hlinkClick r:id="rId4"/>
              </a:rPr>
              <a:t>http://www.liceus.com/formacion/publica/pagos.asp?opcion=5</a:t>
            </a:r>
            <a:endParaRPr lang="ru-RU" sz="1800" b="1" dirty="0" smtClean="0"/>
          </a:p>
          <a:p>
            <a:pPr marL="342900" indent="-342900">
              <a:buAutoNum type="arabicPeriod"/>
            </a:pPr>
            <a:endParaRPr lang="ru-RU" sz="1800" b="1" dirty="0" smtClean="0"/>
          </a:p>
          <a:p>
            <a:pPr marL="342900" indent="-342900">
              <a:buAutoNum type="arabicPeriod"/>
            </a:pPr>
            <a:endParaRPr lang="ru-RU" sz="1800" b="1" dirty="0"/>
          </a:p>
          <a:p>
            <a:pPr marL="342900" indent="-342900">
              <a:buAutoNum type="arabicPeriod"/>
            </a:pPr>
            <a:r>
              <a:rPr lang="ru-RU" sz="1800" dirty="0" smtClean="0"/>
              <a:t>Отправить </a:t>
            </a:r>
            <a:r>
              <a:rPr lang="ru-RU" sz="1800" dirty="0"/>
              <a:t>документы (консультация): </a:t>
            </a:r>
            <a:r>
              <a:rPr lang="en-US" sz="1800" u="sng" dirty="0" err="1">
                <a:hlinkClick r:id="rId5"/>
              </a:rPr>
              <a:t>pmoreno</a:t>
            </a:r>
            <a:r>
              <a:rPr lang="ru-RU" sz="1800" u="sng" dirty="0">
                <a:hlinkClick r:id="rId5"/>
              </a:rPr>
              <a:t>@</a:t>
            </a:r>
            <a:r>
              <a:rPr lang="en-US" sz="1800" u="sng" dirty="0" err="1">
                <a:hlinkClick r:id="rId5"/>
              </a:rPr>
              <a:t>Liceus</a:t>
            </a:r>
            <a:r>
              <a:rPr lang="ru-RU" sz="1800" u="sng" dirty="0">
                <a:hlinkClick r:id="rId5"/>
              </a:rPr>
              <a:t>.</a:t>
            </a:r>
            <a:r>
              <a:rPr lang="en-US" sz="1800" u="sng" dirty="0">
                <a:hlinkClick r:id="rId5"/>
              </a:rPr>
              <a:t>com</a:t>
            </a:r>
            <a:r>
              <a:rPr lang="en-US" sz="1800" dirty="0"/>
              <a:t> </a:t>
            </a:r>
            <a:endParaRPr lang="ru-RU" sz="1800" dirty="0" smtClean="0"/>
          </a:p>
          <a:p>
            <a:pPr marL="342900" indent="-342900">
              <a:buAutoNum type="arabicPeriod"/>
            </a:pPr>
            <a:endParaRPr lang="ru-RU" sz="1800" dirty="0" smtClean="0"/>
          </a:p>
          <a:p>
            <a:pPr marL="342900" indent="-342900">
              <a:buAutoNum type="arabicPeriod"/>
            </a:pPr>
            <a:endParaRPr lang="ru-RU" sz="1800" dirty="0"/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3822700" y="2347913"/>
            <a:ext cx="184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1800">
                <a:solidFill>
                  <a:srgbClr val="000000"/>
                </a:solidFill>
                <a:latin typeface="Arial" charset="0"/>
              </a:rPr>
            </a:br>
            <a:endParaRPr lang="en-US" sz="1800">
              <a:latin typeface="Arial" charset="0"/>
            </a:endParaRPr>
          </a:p>
          <a:p>
            <a:pPr eaLnBrk="0" hangingPunct="0"/>
            <a:endParaRPr lang="en-US" sz="1800">
              <a:latin typeface="Arial" charset="0"/>
            </a:endParaRPr>
          </a:p>
        </p:txBody>
      </p:sp>
      <p:sp>
        <p:nvSpPr>
          <p:cNvPr id="50198" name="Rectangle 27">
            <a:hlinkClick r:id="rId6"/>
          </p:cNvPr>
          <p:cNvSpPr>
            <a:spLocks noChangeArrowheads="1"/>
          </p:cNvSpPr>
          <p:nvPr/>
        </p:nvSpPr>
        <p:spPr bwMode="auto">
          <a:xfrm>
            <a:off x="0" y="3779838"/>
            <a:ext cx="10693400" cy="0"/>
          </a:xfrm>
          <a:prstGeom prst="rect">
            <a:avLst/>
          </a:prstGeom>
          <a:solidFill>
            <a:srgbClr val="FA72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s-ES"/>
          </a:p>
        </p:txBody>
      </p:sp>
      <p:sp>
        <p:nvSpPr>
          <p:cNvPr id="50199" name="Text Box 13"/>
          <p:cNvSpPr txBox="1">
            <a:spLocks noChangeArrowheads="1"/>
          </p:cNvSpPr>
          <p:nvPr/>
        </p:nvSpPr>
        <p:spPr bwMode="auto">
          <a:xfrm>
            <a:off x="338172" y="5348878"/>
            <a:ext cx="9937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dirty="0"/>
              <a:t>Правом обучения обладают лица, имеющие диплом об образовании </a:t>
            </a:r>
            <a:r>
              <a:rPr lang="ru-RU" sz="1800" b="1" dirty="0"/>
              <a:t>не ниже уровня бакалавра,</a:t>
            </a:r>
            <a:r>
              <a:rPr lang="ru-RU" sz="1800" dirty="0"/>
              <a:t> владеющие </a:t>
            </a:r>
            <a:r>
              <a:rPr lang="ru-RU" sz="1800" b="1" dirty="0"/>
              <a:t>испанским языком</a:t>
            </a:r>
            <a:r>
              <a:rPr lang="ru-RU" sz="1800" dirty="0"/>
              <a:t>, владеющие </a:t>
            </a:r>
            <a:r>
              <a:rPr lang="ru-RU" sz="1800" b="1" dirty="0"/>
              <a:t>русским языком на уровне не ниже А1</a:t>
            </a:r>
            <a:r>
              <a:rPr lang="ru-RU" sz="1800" dirty="0"/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business_ppt_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378148" y="1290390"/>
            <a:ext cx="90725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ru-RU" sz="2600" b="1" dirty="0" smtClean="0">
                <a:solidFill>
                  <a:schemeClr val="accent1"/>
                </a:solidFill>
              </a:rPr>
              <a:t>ДОКУМЕНТЫ ОБ ОБРАЗОВАНИИ</a:t>
            </a:r>
            <a:endParaRPr lang="es-ES" sz="2600" b="1" dirty="0">
              <a:solidFill>
                <a:schemeClr val="accent1"/>
              </a:solidFill>
            </a:endParaRPr>
          </a:p>
        </p:txBody>
      </p:sp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3822700" y="2347913"/>
            <a:ext cx="184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1800">
                <a:solidFill>
                  <a:srgbClr val="000000"/>
                </a:solidFill>
                <a:latin typeface="Arial" charset="0"/>
              </a:rPr>
            </a:br>
            <a:endParaRPr lang="en-US" sz="1800">
              <a:latin typeface="Arial" charset="0"/>
            </a:endParaRPr>
          </a:p>
          <a:p>
            <a:pPr eaLnBrk="0" hangingPunct="0"/>
            <a:endParaRPr lang="en-US" sz="1800">
              <a:latin typeface="Arial" charset="0"/>
            </a:endParaRPr>
          </a:p>
        </p:txBody>
      </p:sp>
      <p:sp>
        <p:nvSpPr>
          <p:cNvPr id="51204" name="Rectangle 27">
            <a:hlinkClick r:id="rId3"/>
          </p:cNvPr>
          <p:cNvSpPr>
            <a:spLocks noChangeArrowheads="1"/>
          </p:cNvSpPr>
          <p:nvPr/>
        </p:nvSpPr>
        <p:spPr bwMode="auto">
          <a:xfrm>
            <a:off x="0" y="3779838"/>
            <a:ext cx="10693400" cy="0"/>
          </a:xfrm>
          <a:prstGeom prst="rect">
            <a:avLst/>
          </a:prstGeom>
          <a:solidFill>
            <a:srgbClr val="FA72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s-ES"/>
          </a:p>
        </p:txBody>
      </p:sp>
      <p:sp>
        <p:nvSpPr>
          <p:cNvPr id="51205" name="Text Box 25"/>
          <p:cNvSpPr txBox="1">
            <a:spLocks noChangeArrowheads="1"/>
          </p:cNvSpPr>
          <p:nvPr/>
        </p:nvSpPr>
        <p:spPr bwMode="auto">
          <a:xfrm>
            <a:off x="346040" y="1780367"/>
            <a:ext cx="4929221" cy="454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ru-RU" sz="1800" dirty="0"/>
              <a:t>Диплом о профессиональной переподготовке установленного Воронежским государственным университетом образца</a:t>
            </a:r>
          </a:p>
          <a:p>
            <a:pPr>
              <a:lnSpc>
                <a:spcPts val="2100"/>
              </a:lnSpc>
            </a:pPr>
            <a:r>
              <a:rPr lang="ru-RU" sz="1800" dirty="0"/>
              <a:t> </a:t>
            </a:r>
          </a:p>
          <a:p>
            <a:pPr>
              <a:lnSpc>
                <a:spcPts val="2100"/>
              </a:lnSpc>
            </a:pPr>
            <a:r>
              <a:rPr lang="ru-RU" sz="1800" dirty="0"/>
              <a:t>Сертификат РФ о прохождении государственного тестирования по русскому языку</a:t>
            </a:r>
          </a:p>
          <a:p>
            <a:pPr>
              <a:lnSpc>
                <a:spcPts val="2100"/>
              </a:lnSpc>
            </a:pPr>
            <a:r>
              <a:rPr lang="ru-RU" sz="1800" dirty="0"/>
              <a:t> </a:t>
            </a:r>
          </a:p>
          <a:p>
            <a:pPr>
              <a:lnSpc>
                <a:spcPts val="2100"/>
              </a:lnSpc>
            </a:pPr>
            <a:r>
              <a:rPr lang="ru-RU" sz="1800" dirty="0"/>
              <a:t>Диплом магистра установленного Университетом Короля Хуана Карлоса образца</a:t>
            </a:r>
          </a:p>
          <a:p>
            <a:pPr>
              <a:lnSpc>
                <a:spcPts val="2100"/>
              </a:lnSpc>
            </a:pPr>
            <a:r>
              <a:rPr lang="ru-RU" sz="1800" dirty="0"/>
              <a:t> </a:t>
            </a:r>
          </a:p>
          <a:p>
            <a:pPr>
              <a:lnSpc>
                <a:spcPts val="2100"/>
              </a:lnSpc>
            </a:pPr>
            <a:r>
              <a:rPr lang="ru-RU" sz="1800" dirty="0"/>
              <a:t>Диплом магистра установленного Образовательным центром на базе бакалавриата Лицеус</a:t>
            </a:r>
          </a:p>
          <a:p>
            <a:pPr>
              <a:lnSpc>
                <a:spcPts val="2100"/>
              </a:lnSpc>
            </a:pPr>
            <a:r>
              <a:rPr lang="ru-RU" sz="1800" dirty="0"/>
              <a:t>образца</a:t>
            </a:r>
          </a:p>
          <a:p>
            <a:pPr>
              <a:spcBef>
                <a:spcPct val="50000"/>
              </a:spcBef>
            </a:pPr>
            <a:endParaRPr lang="es-ES" sz="1800" dirty="0"/>
          </a:p>
        </p:txBody>
      </p:sp>
      <p:pic>
        <p:nvPicPr>
          <p:cNvPr id="8" name="Рисунок 7" descr="http://www.education.vsu.ru/UserFiles/edu_program/%D0%A0%D0%B8%D1%81%D1%83%D0%BD%D0%BE%D0%BA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5263" y="1260475"/>
            <a:ext cx="3983037" cy="2954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ttp://www.gjobs.ge/visa/img2/sert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5675" y="2268538"/>
            <a:ext cx="2865438" cy="411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08" name="Picture 8" descr="urjc-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324" y="5752328"/>
            <a:ext cx="29527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Picture 30" descr="Untitled-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3838" y="4495800"/>
            <a:ext cx="3184525" cy="2236788"/>
          </a:xfrm>
          <a:prstGeom prst="rect">
            <a:avLst/>
          </a:prstGeom>
          <a:noFill/>
          <a:ln w="3175">
            <a:solidFill>
              <a:srgbClr val="80808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business_ppt_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377825" y="1476375"/>
            <a:ext cx="90725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ru-RU" sz="2600" b="1" dirty="0" smtClean="0">
                <a:solidFill>
                  <a:schemeClr val="accent1"/>
                </a:solidFill>
              </a:rPr>
              <a:t>СТИПЕНДИЯ И КОМПЕНСАЦИЯ РАСХОДОВ НА ОБУЧЕНИЕ</a:t>
            </a:r>
            <a:endParaRPr lang="es-ES" sz="2600" b="1" dirty="0">
              <a:solidFill>
                <a:schemeClr val="accent1"/>
              </a:solidFill>
            </a:endParaRPr>
          </a:p>
        </p:txBody>
      </p:sp>
      <p:sp>
        <p:nvSpPr>
          <p:cNvPr id="52227" name="Rectangle 5"/>
          <p:cNvSpPr>
            <a:spLocks noChangeArrowheads="1"/>
          </p:cNvSpPr>
          <p:nvPr/>
        </p:nvSpPr>
        <p:spPr bwMode="auto">
          <a:xfrm>
            <a:off x="3822700" y="2347913"/>
            <a:ext cx="184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1800">
                <a:solidFill>
                  <a:srgbClr val="000000"/>
                </a:solidFill>
                <a:latin typeface="Arial" charset="0"/>
              </a:rPr>
            </a:br>
            <a:endParaRPr lang="en-US" sz="1800">
              <a:latin typeface="Arial" charset="0"/>
            </a:endParaRPr>
          </a:p>
          <a:p>
            <a:pPr eaLnBrk="0" hangingPunct="0"/>
            <a:endParaRPr lang="en-US" sz="1800">
              <a:latin typeface="Arial" charset="0"/>
            </a:endParaRPr>
          </a:p>
        </p:txBody>
      </p:sp>
      <p:sp>
        <p:nvSpPr>
          <p:cNvPr id="52228" name="Rectangle 27">
            <a:hlinkClick r:id="rId3"/>
          </p:cNvPr>
          <p:cNvSpPr>
            <a:spLocks noChangeArrowheads="1"/>
          </p:cNvSpPr>
          <p:nvPr/>
        </p:nvSpPr>
        <p:spPr bwMode="auto">
          <a:xfrm>
            <a:off x="0" y="3779838"/>
            <a:ext cx="10693400" cy="0"/>
          </a:xfrm>
          <a:prstGeom prst="rect">
            <a:avLst/>
          </a:prstGeom>
          <a:solidFill>
            <a:srgbClr val="FA72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s-ES"/>
          </a:p>
        </p:txBody>
      </p:sp>
      <p:sp>
        <p:nvSpPr>
          <p:cNvPr id="52229" name="Text Box 10"/>
          <p:cNvSpPr txBox="1">
            <a:spLocks noChangeArrowheads="1"/>
          </p:cNvSpPr>
          <p:nvPr/>
        </p:nvSpPr>
        <p:spPr bwMode="auto">
          <a:xfrm>
            <a:off x="450850" y="2423309"/>
            <a:ext cx="94329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800" dirty="0"/>
              <a:t>Установлен ряд стипендий в размере </a:t>
            </a:r>
            <a:r>
              <a:rPr lang="ru-RU" sz="1800" b="1" dirty="0"/>
              <a:t>1400 евро </a:t>
            </a:r>
            <a:r>
              <a:rPr lang="ru-RU" sz="1800" dirty="0"/>
              <a:t>каждая, получение которых зависит от уровня доходов студента. Для получения стипендии нужно предоставить, наряду с остальными </a:t>
            </a:r>
            <a:r>
              <a:rPr lang="ru-RU" sz="1800" b="1" dirty="0"/>
              <a:t>документами</a:t>
            </a:r>
            <a:r>
              <a:rPr lang="ru-RU" sz="1800" dirty="0"/>
              <a:t>, сведения, удостоверяющие Ваши доходы (ксерокопию декларации о доходах и удостоверение безработного или справку о последней заработной плате).</a:t>
            </a:r>
          </a:p>
        </p:txBody>
      </p:sp>
      <p:sp>
        <p:nvSpPr>
          <p:cNvPr id="52230" name="Text Box 20"/>
          <p:cNvSpPr txBox="1">
            <a:spLocks noChangeArrowheads="1"/>
          </p:cNvSpPr>
          <p:nvPr/>
        </p:nvSpPr>
        <p:spPr bwMode="auto">
          <a:xfrm>
            <a:off x="450850" y="4214623"/>
            <a:ext cx="55451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dirty="0" smtClean="0"/>
              <a:t>Все </a:t>
            </a:r>
            <a:r>
              <a:rPr lang="ru-RU" sz="1800" dirty="0"/>
              <a:t>наши курсы предполагают льготы (полностью или частично), получаемые через </a:t>
            </a:r>
            <a:r>
              <a:rPr lang="ru-RU" sz="1800" b="1" dirty="0"/>
              <a:t>фонд </a:t>
            </a:r>
            <a:r>
              <a:rPr lang="en-US" sz="1800" b="1" dirty="0" err="1"/>
              <a:t>Tripartita</a:t>
            </a:r>
            <a:r>
              <a:rPr lang="ru-RU" sz="1800" dirty="0"/>
              <a:t>. Если Вы работаете, свяжитесь с нами. </a:t>
            </a:r>
            <a:r>
              <a:rPr lang="en-US" sz="1800" u="sng" dirty="0">
                <a:hlinkClick r:id="rId4"/>
              </a:rPr>
              <a:t>http</a:t>
            </a:r>
            <a:r>
              <a:rPr lang="ru-RU" sz="1800" u="sng" dirty="0">
                <a:hlinkClick r:id="rId4"/>
              </a:rPr>
              <a:t>://</a:t>
            </a:r>
            <a:r>
              <a:rPr lang="en-US" sz="1800" u="sng" dirty="0">
                <a:hlinkClick r:id="rId4"/>
              </a:rPr>
              <a:t>bit</a:t>
            </a:r>
            <a:r>
              <a:rPr lang="ru-RU" sz="1800" u="sng" dirty="0">
                <a:hlinkClick r:id="rId4"/>
              </a:rPr>
              <a:t>.</a:t>
            </a:r>
            <a:r>
              <a:rPr lang="en-US" sz="1800" u="sng" dirty="0" err="1">
                <a:hlinkClick r:id="rId4"/>
              </a:rPr>
              <a:t>ly</a:t>
            </a:r>
            <a:r>
              <a:rPr lang="ru-RU" sz="1800" u="sng" dirty="0">
                <a:hlinkClick r:id="rId4"/>
              </a:rPr>
              <a:t>/1</a:t>
            </a:r>
            <a:r>
              <a:rPr lang="en-US" sz="1800" u="sng" dirty="0">
                <a:hlinkClick r:id="rId4"/>
              </a:rPr>
              <a:t>m</a:t>
            </a:r>
            <a:r>
              <a:rPr lang="ru-RU" sz="1800" u="sng" dirty="0">
                <a:hlinkClick r:id="rId4"/>
              </a:rPr>
              <a:t>2</a:t>
            </a:r>
            <a:r>
              <a:rPr lang="en-US" sz="1800" u="sng" dirty="0" err="1">
                <a:hlinkClick r:id="rId4"/>
              </a:rPr>
              <a:t>TLaD</a:t>
            </a:r>
            <a:endParaRPr lang="ru-RU" sz="1800" dirty="0"/>
          </a:p>
        </p:txBody>
      </p:sp>
      <p:pic>
        <p:nvPicPr>
          <p:cNvPr id="52231" name="Picture 27" descr="banner_220x220_v2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89840" y="3896535"/>
            <a:ext cx="2312988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business_ppt_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7020"/>
            <a:ext cx="10693400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Text Box 3"/>
          <p:cNvSpPr txBox="1">
            <a:spLocks noChangeArrowheads="1"/>
          </p:cNvSpPr>
          <p:nvPr/>
        </p:nvSpPr>
        <p:spPr bwMode="auto">
          <a:xfrm>
            <a:off x="377825" y="1476375"/>
            <a:ext cx="90725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ru-RU" sz="2600" b="1" dirty="0" smtClean="0">
                <a:solidFill>
                  <a:schemeClr val="accent1"/>
                </a:solidFill>
              </a:rPr>
              <a:t>ДОПОЛНИТЕЛЬНАЯ ИНФОРМАЦИЯ</a:t>
            </a:r>
            <a:endParaRPr lang="es-ES" sz="2600" b="1" dirty="0">
              <a:solidFill>
                <a:schemeClr val="accent1"/>
              </a:solidFill>
            </a:endParaRPr>
          </a:p>
        </p:txBody>
      </p:sp>
      <p:sp>
        <p:nvSpPr>
          <p:cNvPr id="53251" name="Rectangle 5"/>
          <p:cNvSpPr>
            <a:spLocks noChangeArrowheads="1"/>
          </p:cNvSpPr>
          <p:nvPr/>
        </p:nvSpPr>
        <p:spPr bwMode="auto">
          <a:xfrm>
            <a:off x="3822700" y="2347913"/>
            <a:ext cx="184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1800">
                <a:solidFill>
                  <a:srgbClr val="000000"/>
                </a:solidFill>
                <a:latin typeface="Arial" charset="0"/>
              </a:rPr>
            </a:br>
            <a:endParaRPr lang="en-US" sz="1800">
              <a:latin typeface="Arial" charset="0"/>
            </a:endParaRPr>
          </a:p>
          <a:p>
            <a:pPr eaLnBrk="0" hangingPunct="0"/>
            <a:endParaRPr lang="en-US" sz="1800">
              <a:latin typeface="Arial" charset="0"/>
            </a:endParaRPr>
          </a:p>
        </p:txBody>
      </p:sp>
      <p:sp>
        <p:nvSpPr>
          <p:cNvPr id="53252" name="Rectangle 27">
            <a:hlinkClick r:id="rId3"/>
          </p:cNvPr>
          <p:cNvSpPr>
            <a:spLocks noChangeArrowheads="1"/>
          </p:cNvSpPr>
          <p:nvPr/>
        </p:nvSpPr>
        <p:spPr bwMode="auto">
          <a:xfrm>
            <a:off x="0" y="3779838"/>
            <a:ext cx="10693400" cy="0"/>
          </a:xfrm>
          <a:prstGeom prst="rect">
            <a:avLst/>
          </a:prstGeom>
          <a:solidFill>
            <a:srgbClr val="FA72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s-ES"/>
          </a:p>
        </p:txBody>
      </p:sp>
      <p:sp>
        <p:nvSpPr>
          <p:cNvPr id="53253" name="Text Box 13"/>
          <p:cNvSpPr txBox="1">
            <a:spLocks noChangeArrowheads="1"/>
          </p:cNvSpPr>
          <p:nvPr/>
        </p:nvSpPr>
        <p:spPr bwMode="auto">
          <a:xfrm>
            <a:off x="450850" y="3494879"/>
            <a:ext cx="475138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dirty="0"/>
              <a:t>Если у Вас возникнут вопросы или сомнения, Вы можете связаться с нами: </a:t>
            </a:r>
          </a:p>
          <a:p>
            <a:r>
              <a:rPr lang="en-US" sz="1800" dirty="0"/>
              <a:t>info</a:t>
            </a:r>
            <a:r>
              <a:rPr lang="ru-RU" sz="1800" dirty="0"/>
              <a:t>@</a:t>
            </a:r>
            <a:r>
              <a:rPr lang="en-US" sz="1800" dirty="0" err="1"/>
              <a:t>liceus</a:t>
            </a:r>
            <a:r>
              <a:rPr lang="ru-RU" sz="1800" dirty="0"/>
              <a:t>.</a:t>
            </a:r>
            <a:r>
              <a:rPr lang="en-US" sz="1800" dirty="0"/>
              <a:t>com </a:t>
            </a:r>
            <a:endParaRPr lang="ru-RU" sz="1800" dirty="0"/>
          </a:p>
          <a:p>
            <a:r>
              <a:rPr lang="ru-RU" sz="1800" dirty="0"/>
              <a:t>Тел.: (+34) 91 527 70 26 - 91 467 00 56 </a:t>
            </a:r>
          </a:p>
          <a:p>
            <a:r>
              <a:rPr lang="ru-RU" sz="1800" dirty="0"/>
              <a:t>(Пон.- Пятн.: с 8:00 до 15:00) </a:t>
            </a:r>
          </a:p>
          <a:p>
            <a:r>
              <a:rPr lang="ru-RU" sz="1800" dirty="0"/>
              <a:t> </a:t>
            </a:r>
          </a:p>
          <a:p>
            <a:endParaRPr lang="es-ES" sz="1800" dirty="0"/>
          </a:p>
        </p:txBody>
      </p:sp>
      <p:sp>
        <p:nvSpPr>
          <p:cNvPr id="53254" name="Text Box 15"/>
          <p:cNvSpPr txBox="1">
            <a:spLocks noChangeArrowheads="1"/>
          </p:cNvSpPr>
          <p:nvPr/>
        </p:nvSpPr>
        <p:spPr bwMode="auto">
          <a:xfrm>
            <a:off x="5851525" y="3517749"/>
            <a:ext cx="468153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 dirty="0"/>
              <a:t>Лицеус, Образовательный центр на базе бакалавриата </a:t>
            </a:r>
            <a:r>
              <a:rPr lang="en-US" sz="1800" b="1" dirty="0"/>
              <a:t>Online </a:t>
            </a:r>
            <a:endParaRPr lang="ru-RU" sz="1800" b="1" dirty="0"/>
          </a:p>
          <a:p>
            <a:r>
              <a:rPr lang="es-ES" sz="1800" dirty="0"/>
              <a:t>C/ Rafael de Riego 8, 2º, </a:t>
            </a:r>
            <a:r>
              <a:rPr lang="es-ES" sz="1800" dirty="0" err="1"/>
              <a:t>ofic</a:t>
            </a:r>
            <a:r>
              <a:rPr lang="es-ES" sz="1800" dirty="0"/>
              <a:t>. </a:t>
            </a:r>
            <a:r>
              <a:rPr lang="ru-RU" sz="1800" dirty="0" smtClean="0"/>
              <a:t>2</a:t>
            </a:r>
          </a:p>
          <a:p>
            <a:r>
              <a:rPr lang="en-US" sz="1800" dirty="0" smtClean="0"/>
              <a:t>Madrid</a:t>
            </a:r>
            <a:r>
              <a:rPr lang="ru-RU" sz="1800" dirty="0" smtClean="0"/>
              <a:t> </a:t>
            </a:r>
            <a:r>
              <a:rPr lang="ru-RU" sz="1800" dirty="0"/>
              <a:t>– 28045 </a:t>
            </a:r>
            <a:endParaRPr lang="ru-RU" sz="1800" dirty="0" smtClean="0"/>
          </a:p>
          <a:p>
            <a:r>
              <a:rPr lang="en-US" sz="1800" dirty="0" smtClean="0"/>
              <a:t>ESPA</a:t>
            </a:r>
            <a:r>
              <a:rPr lang="ru-RU" sz="1800" dirty="0"/>
              <a:t>Ñ</a:t>
            </a:r>
            <a:r>
              <a:rPr lang="en-US" sz="1800" dirty="0" smtClean="0"/>
              <a:t>A</a:t>
            </a:r>
            <a:endParaRPr lang="ru-RU" sz="1800" dirty="0"/>
          </a:p>
        </p:txBody>
      </p:sp>
      <p:sp>
        <p:nvSpPr>
          <p:cNvPr id="53255" name="Rectangle 13"/>
          <p:cNvSpPr>
            <a:spLocks noChangeArrowheads="1"/>
          </p:cNvSpPr>
          <p:nvPr/>
        </p:nvSpPr>
        <p:spPr bwMode="auto">
          <a:xfrm>
            <a:off x="450850" y="2066119"/>
            <a:ext cx="94329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dirty="0"/>
              <a:t>Дополнительная информация о магистерской программе: </a:t>
            </a:r>
            <a:endParaRPr lang="ru-RU" sz="1800" dirty="0" smtClean="0"/>
          </a:p>
          <a:p>
            <a:r>
              <a:rPr lang="es-ES" sz="1800" dirty="0" smtClean="0"/>
              <a:t> </a:t>
            </a:r>
            <a:r>
              <a:rPr lang="es-ES" sz="1800" b="1" dirty="0">
                <a:hlinkClick r:id="rId4"/>
              </a:rPr>
              <a:t>http://www.liceus.com/formacion/publica/master-negocios-rusia.asp</a:t>
            </a:r>
            <a:endParaRPr lang="es-ES" sz="1800" b="1" dirty="0"/>
          </a:p>
        </p:txBody>
      </p:sp>
      <p:pic>
        <p:nvPicPr>
          <p:cNvPr id="53256" name="Picture 14" descr="Twitter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38638" y="5564188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7" name="Picture 15" descr="LinkedIn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27563" y="5564188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8" name="Picture 16" descr="Google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14900" y="5565775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9" name="Picture 17" descr="Skyp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202238" y="5564188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0" name="Picture 18" descr="Youtub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491163" y="5564188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1" name="Picture 19" descr="Facebook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52888" y="5564188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2" name="Picture 26" descr="pinterest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807075" y="5572125"/>
            <a:ext cx="2603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63" name="Text Box 16"/>
          <p:cNvSpPr txBox="1">
            <a:spLocks noChangeArrowheads="1"/>
          </p:cNvSpPr>
          <p:nvPr/>
        </p:nvSpPr>
        <p:spPr bwMode="auto">
          <a:xfrm>
            <a:off x="522288" y="461963"/>
            <a:ext cx="6048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>
                <a:solidFill>
                  <a:schemeClr val="bg1"/>
                </a:solidFill>
              </a:rPr>
              <a:t>www.liceus.com   </a:t>
            </a:r>
            <a:r>
              <a:rPr lang="es-ES" sz="1800" b="1">
                <a:solidFill>
                  <a:srgbClr val="003399"/>
                </a:solidFill>
              </a:rPr>
              <a:t> | </a:t>
            </a:r>
            <a:r>
              <a:rPr lang="es-ES" sz="1800"/>
              <a:t> </a:t>
            </a:r>
            <a:r>
              <a:rPr lang="es-ES" sz="1800" b="1">
                <a:solidFill>
                  <a:schemeClr val="bg1"/>
                </a:solidFill>
              </a:rPr>
              <a:t>  www2.urjc.es   </a:t>
            </a:r>
            <a:r>
              <a:rPr lang="es-ES" sz="1800" b="1">
                <a:solidFill>
                  <a:srgbClr val="003399"/>
                </a:solidFill>
              </a:rPr>
              <a:t>| </a:t>
            </a:r>
            <a:r>
              <a:rPr lang="es-ES" sz="1800" b="1">
                <a:solidFill>
                  <a:schemeClr val="bg1"/>
                </a:solidFill>
              </a:rPr>
              <a:t>   www.vsu.ru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business_ppt_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Rectangle 5"/>
          <p:cNvSpPr>
            <a:spLocks noChangeArrowheads="1"/>
          </p:cNvSpPr>
          <p:nvPr/>
        </p:nvSpPr>
        <p:spPr bwMode="auto">
          <a:xfrm>
            <a:off x="3822700" y="2347913"/>
            <a:ext cx="184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1800">
                <a:solidFill>
                  <a:srgbClr val="000000"/>
                </a:solidFill>
                <a:latin typeface="Arial" charset="0"/>
              </a:rPr>
            </a:br>
            <a:endParaRPr lang="en-US" sz="1800">
              <a:latin typeface="Arial" charset="0"/>
            </a:endParaRPr>
          </a:p>
          <a:p>
            <a:pPr eaLnBrk="0" hangingPunct="0"/>
            <a:endParaRPr lang="en-US" sz="1800">
              <a:latin typeface="Arial" charset="0"/>
            </a:endParaRPr>
          </a:p>
        </p:txBody>
      </p:sp>
      <p:sp>
        <p:nvSpPr>
          <p:cNvPr id="54275" name="Rectangle 27">
            <a:hlinkClick r:id="rId3"/>
          </p:cNvPr>
          <p:cNvSpPr>
            <a:spLocks noChangeArrowheads="1"/>
          </p:cNvSpPr>
          <p:nvPr/>
        </p:nvSpPr>
        <p:spPr bwMode="auto">
          <a:xfrm>
            <a:off x="0" y="3779838"/>
            <a:ext cx="10693400" cy="0"/>
          </a:xfrm>
          <a:prstGeom prst="rect">
            <a:avLst/>
          </a:prstGeom>
          <a:solidFill>
            <a:srgbClr val="FA72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s-ES"/>
          </a:p>
        </p:txBody>
      </p:sp>
      <p:pic>
        <p:nvPicPr>
          <p:cNvPr id="17" name="Picture 2" descr="http://cdn.ruvr.ru/2013/08/03/1145269770/18ispania%20russia2.jpg"/>
          <p:cNvPicPr>
            <a:picLocks noChangeAspect="1" noChangeArrowheads="1"/>
          </p:cNvPicPr>
          <p:nvPr/>
        </p:nvPicPr>
        <p:blipFill>
          <a:blip r:embed="rId4"/>
          <a:srcRect l="19130"/>
          <a:stretch>
            <a:fillRect/>
          </a:stretch>
        </p:blipFill>
        <p:spPr bwMode="auto">
          <a:xfrm>
            <a:off x="2977178" y="2193924"/>
            <a:ext cx="4860309" cy="3501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04900" y="1123950"/>
            <a:ext cx="5715000" cy="762000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¡Nos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vemos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en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Rusia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!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Times New Roman" pitchFamily="18" charset="0"/>
            </a:endParaRPr>
          </a:p>
        </p:txBody>
      </p:sp>
      <p:pic>
        <p:nvPicPr>
          <p:cNvPr id="54278" name="Заголовок 1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62138" y="5708650"/>
            <a:ext cx="8150225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business_ppt_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377825" y="1476375"/>
            <a:ext cx="90725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ru-RU" sz="2600" b="1" dirty="0" smtClean="0">
                <a:solidFill>
                  <a:schemeClr val="accent1"/>
                </a:solidFill>
              </a:rPr>
              <a:t>ПРЕЗЕНТАЦИЯ</a:t>
            </a:r>
            <a:endParaRPr lang="es-ES" sz="2600" b="1" dirty="0">
              <a:solidFill>
                <a:schemeClr val="accent1"/>
              </a:solidFill>
            </a:endParaRPr>
          </a:p>
        </p:txBody>
      </p:sp>
      <p:sp>
        <p:nvSpPr>
          <p:cNvPr id="40963" name="Text Box 13"/>
          <p:cNvSpPr txBox="1">
            <a:spLocks noChangeArrowheads="1"/>
          </p:cNvSpPr>
          <p:nvPr/>
        </p:nvSpPr>
        <p:spPr bwMode="auto">
          <a:xfrm>
            <a:off x="377825" y="1977707"/>
            <a:ext cx="957738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800" dirty="0"/>
              <a:t>В современном мире, где все больший размах получают процессы глобализации, а межнациональные деловые отношения становятся неотъемлемой составляющей коммерческой деятельности предприятий, компаний и их сотрудников, для успешного развития международного сотрудничества необходимо знание политических, культурных, экономических реалий и языка стран, вовлеченных в этот процесс.</a:t>
            </a:r>
          </a:p>
        </p:txBody>
      </p:sp>
      <p:pic>
        <p:nvPicPr>
          <p:cNvPr id="8198" name="Picture 6" descr="MITEX 2013 Moscow Russia - &amp;Kcy;&amp;ocy;&amp;lcy;&amp;lcy;&amp;iecy;&amp;kcy;&amp;tscy;&amp;icy;&amp;yacy; &amp;rcy;&amp;iecy;&amp;fcy;&amp;iecy;&amp;rcy;&amp;acy;&amp;tcy;&amp;ocy;&amp;vcy; &amp;pcy;&amp;ocy; &amp;bcy;&amp;icy;&amp;ocy;&amp;lcy;&amp;ocy;&amp;gcy;&amp;icy;&amp;icy;, &amp;gcy;&amp;iecy;&amp;ocy;&amp;rcy;&amp;gcy;&amp;acy;&amp;fcy;&amp;icy;&amp;icy; &amp;icy; &amp;Ocy;&amp;Bcy;&amp;ZH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5382" y="3621343"/>
            <a:ext cx="4303160" cy="2755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0965" name="Text Box 9"/>
          <p:cNvSpPr txBox="1">
            <a:spLocks noChangeArrowheads="1"/>
          </p:cNvSpPr>
          <p:nvPr/>
        </p:nvSpPr>
        <p:spPr bwMode="auto">
          <a:xfrm>
            <a:off x="377825" y="3852863"/>
            <a:ext cx="5040883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800" dirty="0" smtClean="0"/>
              <a:t>Данная магистерская программа, содержание которой разработано российскими преподавателями Воронежского </a:t>
            </a:r>
            <a:r>
              <a:rPr lang="ru-RU" sz="1800" dirty="0"/>
              <a:t>государственного университета, координируемая Лицеусом и Кафедрой общественного права </a:t>
            </a:r>
            <a:r>
              <a:rPr lang="en-US" sz="1800" dirty="0"/>
              <a:t>I</a:t>
            </a:r>
            <a:r>
              <a:rPr lang="ru-RU" sz="1800" dirty="0"/>
              <a:t> и политических наук Университета Короля Хуана Карлоса, является необходимым инструментом для достижения заявленных целей.</a:t>
            </a:r>
          </a:p>
          <a:p>
            <a:pPr algn="just">
              <a:spcBef>
                <a:spcPct val="50000"/>
              </a:spcBef>
            </a:pPr>
            <a:endParaRPr lang="es-ES" sz="1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business_ppt_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377825" y="1476375"/>
            <a:ext cx="90725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ru-RU" sz="2600" b="1" dirty="0" smtClean="0">
                <a:solidFill>
                  <a:schemeClr val="accent1"/>
                </a:solidFill>
              </a:rPr>
              <a:t>ЦЕЛИ</a:t>
            </a:r>
            <a:endParaRPr lang="es-ES" sz="2600" b="1" dirty="0">
              <a:solidFill>
                <a:schemeClr val="accent1"/>
              </a:solidFill>
            </a:endParaRPr>
          </a:p>
        </p:txBody>
      </p:sp>
      <p:sp>
        <p:nvSpPr>
          <p:cNvPr id="41987" name="Text Box 13"/>
          <p:cNvSpPr txBox="1">
            <a:spLocks noChangeArrowheads="1"/>
          </p:cNvSpPr>
          <p:nvPr/>
        </p:nvSpPr>
        <p:spPr bwMode="auto">
          <a:xfrm>
            <a:off x="377825" y="2025928"/>
            <a:ext cx="10009188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800" dirty="0"/>
              <a:t>Содержание программы разработано </a:t>
            </a:r>
            <a:r>
              <a:rPr lang="ru-RU" sz="1800" b="1" dirty="0"/>
              <a:t>Воронежским государственным университетом на базе государственной магистерской программы «Зарубежное </a:t>
            </a:r>
            <a:r>
              <a:rPr lang="ru-RU" sz="1800" b="1" dirty="0" smtClean="0"/>
              <a:t>регионоведение» </a:t>
            </a:r>
            <a:r>
              <a:rPr lang="ru-RU" sz="1800" dirty="0"/>
              <a:t>и направлено на формирование целостного и комплексного представления о Российской Федерации, ее населении, истории и этнографии, экономике и политике, науке и культуре, экологии и географии, праве и религии, языке и литературе, традициях и ценностях. Лица, прошедшие обучение по данной программе, получат знания, необходимые для профессиональной деятельности, так или иначе связанной с Россией: осуществление коммерческого и экономического сотрудничества, двухсторонние и многосторонние связи на современном уровне, туризм, взаимообмен в сфере науки, культуры, информации, образования.</a:t>
            </a:r>
          </a:p>
          <a:p>
            <a:r>
              <a:rPr lang="ru-RU" dirty="0"/>
              <a:t> </a:t>
            </a:r>
          </a:p>
        </p:txBody>
      </p:sp>
      <p:pic>
        <p:nvPicPr>
          <p:cNvPr id="8194" name="Picture 2" descr="Funzug.com Wallpapers Of Beautiful Cities Castle, Castlebavariagermanyschwangau, Neuschwanstein, Colosseumromeitaly, Windmillsma"/>
          <p:cNvPicPr>
            <a:picLocks noChangeAspect="1" noChangeArrowheads="1"/>
          </p:cNvPicPr>
          <p:nvPr/>
        </p:nvPicPr>
        <p:blipFill>
          <a:blip r:embed="rId3"/>
          <a:srcRect b="12157"/>
          <a:stretch>
            <a:fillRect/>
          </a:stretch>
        </p:blipFill>
        <p:spPr bwMode="auto">
          <a:xfrm>
            <a:off x="3258468" y="4713022"/>
            <a:ext cx="3907970" cy="2145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business_ppt_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377825" y="1476375"/>
            <a:ext cx="90725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ru-RU" sz="2600" b="1" dirty="0" smtClean="0">
                <a:solidFill>
                  <a:schemeClr val="accent1"/>
                </a:solidFill>
              </a:rPr>
              <a:t>ЦЕЛЕВАЯ АУДИТОРИЯ</a:t>
            </a:r>
            <a:endParaRPr lang="es-ES" sz="2600" b="1" dirty="0">
              <a:solidFill>
                <a:schemeClr val="accent1"/>
              </a:solidFill>
            </a:endParaRPr>
          </a:p>
        </p:txBody>
      </p:sp>
      <p:sp>
        <p:nvSpPr>
          <p:cNvPr id="43011" name="Text Box 13"/>
          <p:cNvSpPr txBox="1">
            <a:spLocks noChangeArrowheads="1"/>
          </p:cNvSpPr>
          <p:nvPr/>
        </p:nvSpPr>
        <p:spPr bwMode="auto">
          <a:xfrm>
            <a:off x="4986338" y="2482850"/>
            <a:ext cx="511333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800" dirty="0"/>
              <a:t>Дипломированные выпускники высших учебных заведений (специалисты/бакалавры/магистры), желающие получить углубленные знания в области культуры и особенностей Российской Федерации, а также ее языка, как средства погружения в одну из наиболее влиятельных культурных и коммерческих сетей ХХ</a:t>
            </a:r>
            <a:r>
              <a:rPr lang="en-US" sz="1800" dirty="0"/>
              <a:t>I</a:t>
            </a:r>
            <a:r>
              <a:rPr lang="ru-RU" sz="1800" dirty="0"/>
              <a:t> века.</a:t>
            </a:r>
          </a:p>
          <a:p>
            <a:pPr algn="just"/>
            <a:r>
              <a:rPr lang="ru-RU" sz="1800" dirty="0"/>
              <a:t> </a:t>
            </a:r>
          </a:p>
          <a:p>
            <a:pPr algn="just"/>
            <a:r>
              <a:rPr lang="ru-RU" sz="1800" dirty="0"/>
              <a:t>Предприятия и компании, заинтересованные в подготовке своих менеджеров для последующей интеграции в российский рынок.</a:t>
            </a:r>
          </a:p>
          <a:p>
            <a:pPr algn="just"/>
            <a:r>
              <a:rPr lang="ru-RU" sz="1800" dirty="0"/>
              <a:t> </a:t>
            </a:r>
          </a:p>
          <a:p>
            <a:pPr algn="just"/>
            <a:r>
              <a:rPr lang="ru-RU" sz="1800" dirty="0"/>
              <a:t>Дети и иные члены </a:t>
            </a:r>
            <a:r>
              <a:rPr lang="ru-RU" sz="1800" dirty="0" smtClean="0"/>
              <a:t>русскоговорящих семей, </a:t>
            </a:r>
            <a:r>
              <a:rPr lang="ru-RU" sz="1800" dirty="0"/>
              <a:t>проживающих в Испании.</a:t>
            </a:r>
          </a:p>
        </p:txBody>
      </p:sp>
      <p:pic>
        <p:nvPicPr>
          <p:cNvPr id="9" name="Picture 6" descr="Apple Tablet Computer Dimensions - Computers Cheap Laptop : Computers Cheap Laptop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 b="6935"/>
          <a:stretch>
            <a:fillRect/>
          </a:stretch>
        </p:blipFill>
        <p:spPr bwMode="auto">
          <a:xfrm>
            <a:off x="594172" y="3060551"/>
            <a:ext cx="4006913" cy="2253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business_ppt_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377825" y="1476375"/>
            <a:ext cx="90725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es-ES" sz="2600" b="1" dirty="0" smtClean="0">
                <a:solidFill>
                  <a:schemeClr val="accent1"/>
                </a:solidFill>
              </a:rPr>
              <a:t>M</a:t>
            </a:r>
            <a:r>
              <a:rPr lang="ru-RU" sz="2600" b="1" dirty="0" smtClean="0">
                <a:solidFill>
                  <a:schemeClr val="accent1"/>
                </a:solidFill>
              </a:rPr>
              <a:t>ЕТОДОЛОГИЯ</a:t>
            </a:r>
            <a:endParaRPr lang="es-ES" sz="2600" b="1" dirty="0">
              <a:solidFill>
                <a:schemeClr val="accent1"/>
              </a:solidFill>
            </a:endParaRPr>
          </a:p>
        </p:txBody>
      </p:sp>
      <p:sp>
        <p:nvSpPr>
          <p:cNvPr id="44035" name="Text Box 13"/>
          <p:cNvSpPr txBox="1">
            <a:spLocks noChangeArrowheads="1"/>
          </p:cNvSpPr>
          <p:nvPr/>
        </p:nvSpPr>
        <p:spPr bwMode="auto">
          <a:xfrm>
            <a:off x="377825" y="2026305"/>
            <a:ext cx="98647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800" dirty="0" smtClean="0"/>
              <a:t>С </a:t>
            </a:r>
            <a:r>
              <a:rPr lang="ru-RU" sz="1800" dirty="0"/>
              <a:t>методической точки </a:t>
            </a:r>
            <a:r>
              <a:rPr lang="ru-RU" sz="1800" dirty="0" smtClean="0"/>
              <a:t>зрения программа представляет собой </a:t>
            </a:r>
            <a:r>
              <a:rPr lang="ru-RU" sz="1800" b="1" dirty="0" smtClean="0"/>
              <a:t>курс </a:t>
            </a:r>
            <a:r>
              <a:rPr lang="ru-RU" sz="1800" b="1" dirty="0"/>
              <a:t>дистанционного обучения в виртуальной среде</a:t>
            </a:r>
            <a:r>
              <a:rPr lang="ru-RU" sz="1800" dirty="0"/>
              <a:t>. Студент </a:t>
            </a:r>
            <a:r>
              <a:rPr lang="ru-RU" sz="1800" dirty="0" smtClean="0"/>
              <a:t>имеет коды </a:t>
            </a:r>
            <a:r>
              <a:rPr lang="ru-RU" sz="1800" dirty="0"/>
              <a:t>доступа к </a:t>
            </a:r>
            <a:r>
              <a:rPr lang="ru-RU" sz="1800" b="1" dirty="0"/>
              <a:t>платформе</a:t>
            </a:r>
            <a:r>
              <a:rPr lang="ru-RU" sz="1800" dirty="0"/>
              <a:t>, </a:t>
            </a:r>
            <a:r>
              <a:rPr lang="ru-RU" sz="1800" dirty="0" smtClean="0"/>
              <a:t>которые дают возможность скачать </a:t>
            </a:r>
            <a:r>
              <a:rPr lang="ru-RU" sz="1800" dirty="0"/>
              <a:t>темы обучения и </a:t>
            </a:r>
            <a:r>
              <a:rPr lang="ru-RU" sz="1800" dirty="0" smtClean="0"/>
              <a:t>литературу. Также студент получает </a:t>
            </a:r>
            <a:r>
              <a:rPr lang="ru-RU" sz="1800" dirty="0"/>
              <a:t>доступ к другим полезным инструментам обучения, таким </a:t>
            </a:r>
            <a:r>
              <a:rPr lang="ru-RU" sz="1800" dirty="0" smtClean="0"/>
              <a:t>как: </a:t>
            </a:r>
            <a:r>
              <a:rPr lang="ru-RU" sz="1800" b="1" dirty="0"/>
              <a:t>форумы, внутреннее общение (общение в сети), </a:t>
            </a:r>
            <a:r>
              <a:rPr lang="ru-RU" sz="1800" b="1" dirty="0" smtClean="0"/>
              <a:t>расписание</a:t>
            </a:r>
            <a:r>
              <a:rPr lang="ru-RU" sz="1800" b="1" dirty="0"/>
              <a:t>, </a:t>
            </a:r>
            <a:r>
              <a:rPr lang="ru-RU" sz="1800" b="1" dirty="0" smtClean="0"/>
              <a:t>необходимые ссылки </a:t>
            </a:r>
            <a:r>
              <a:rPr lang="ru-RU" sz="1800" b="1" dirty="0"/>
              <a:t>и т.д</a:t>
            </a:r>
            <a:r>
              <a:rPr lang="ru-RU" sz="1800" b="1" dirty="0" smtClean="0"/>
              <a:t>. </a:t>
            </a:r>
            <a:r>
              <a:rPr lang="ru-RU" sz="1800" dirty="0" smtClean="0"/>
              <a:t>Посредствам данной платформы происходит общение студента и сотрудника </a:t>
            </a:r>
            <a:r>
              <a:rPr lang="ru-RU" sz="1800" dirty="0"/>
              <a:t>службы персональной поддержки </a:t>
            </a:r>
            <a:r>
              <a:rPr lang="ru-RU" sz="1800" b="1" dirty="0" smtClean="0"/>
              <a:t>– тьютора.</a:t>
            </a:r>
            <a:endParaRPr lang="ru-RU" sz="1800" b="1" dirty="0"/>
          </a:p>
        </p:txBody>
      </p:sp>
      <p:pic>
        <p:nvPicPr>
          <p:cNvPr id="4098" name="Picture 2" descr="&amp;Ucy;&amp;pcy;&amp;rcy;&amp;acy;&amp;vcy;&amp;lcy;&amp;iecy;&amp;ncy;&amp;icy;&amp;iecy; &amp;pcy;&amp;rcy;&amp;icy;&amp;rcy;&amp;ocy;&amp;dcy;&amp;ncy;&amp;ycy;&amp;khcy; &amp;rcy;&amp;iecy;&amp;scy;&amp;ucy;&amp;rcy;&amp;scy;&amp;ocy;&amp;vcy; &amp;Vcy;&amp;ocy;&amp;rcy;&amp;ocy;&amp;ncy;&amp;iecy;&amp;zhcy;&amp;scy;&amp;kcy;&amp;ocy;&amp;jcy; &amp;ocy;&amp;bcy;&amp;lcy;&amp;acy;&amp;scy;&amp;tcy;&amp;icy; - &amp;Acy;&amp;lcy;&amp;iecy;&amp;kcy;&amp;scy;&amp;iecy;&amp;jcy; &amp;Gcy;&amp;ocy;&amp;rcy;&amp;dcy;&amp;iecy;&amp;iecy;&amp;vcy;: &amp;Ucy; &amp;Vcy;&amp;ocy;&amp;rcy;&amp;ocy;&amp;ncy;&amp;iecy;&amp;zhcy;&amp;scy;&amp;kcy;&amp;ocy;&amp;gcy;&amp;ocy; &amp;gcy;&amp;ocy;&amp;scy;&amp;ucy;&amp;dcy;&amp;acy;&amp;rcy;&amp;scy;&amp;tcy;&amp;vcy;&amp;iecy;&amp;ncy;&amp;ncy;&amp;ocy;&amp;gcy;&amp;ocy; &amp;ucy;&amp;ncy;&amp;icy;&amp;vcy;&amp;iecy;&amp;rcy;&amp;scy;&amp;icy;&amp;tcy;&amp;iecy;&amp;tcy;&amp;acy; - &amp;mcy;&amp;ocy;&amp;shchcy;&amp;ncy;&amp;ocy;&amp;iecy; &amp;dcy;&amp;ycy;&amp;khcy;&amp;acy;&amp;ncy;"/>
          <p:cNvPicPr>
            <a:picLocks noChangeAspect="1" noChangeArrowheads="1"/>
          </p:cNvPicPr>
          <p:nvPr/>
        </p:nvPicPr>
        <p:blipFill>
          <a:blip r:embed="rId3"/>
          <a:srcRect l="4103" r="1957"/>
          <a:stretch>
            <a:fillRect/>
          </a:stretch>
        </p:blipFill>
        <p:spPr bwMode="auto">
          <a:xfrm>
            <a:off x="6158162" y="3752006"/>
            <a:ext cx="4084388" cy="2808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4037" name="Text Box 9"/>
          <p:cNvSpPr txBox="1">
            <a:spLocks noChangeArrowheads="1"/>
          </p:cNvSpPr>
          <p:nvPr/>
        </p:nvSpPr>
        <p:spPr bwMode="auto">
          <a:xfrm>
            <a:off x="450975" y="4040316"/>
            <a:ext cx="525621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800" dirty="0"/>
              <a:t>Магистерская программа разработана и структурирована для преподавания в виртуальной среде на платформе Лицеуса. Эта учебно-методическая система позволяет студентам всегда иметь в своем распоряжении все необходимые учебно-дидактические материалы.</a:t>
            </a:r>
          </a:p>
          <a:p>
            <a:pPr algn="just"/>
            <a:endParaRPr lang="ru-RU" sz="1800" dirty="0"/>
          </a:p>
          <a:p>
            <a:pPr algn="just"/>
            <a:r>
              <a:rPr lang="ru-RU" sz="1800" dirty="0" smtClean="0"/>
              <a:t>В </a:t>
            </a:r>
            <a:r>
              <a:rPr lang="ru-RU" sz="1800" dirty="0"/>
              <a:t>процессе обучения мы гарантируем индивидуальный подход к учащимся, внимание к их интересам и целям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business_ppt_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377825" y="1476375"/>
            <a:ext cx="90725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ru-RU" sz="2600" b="1" dirty="0" smtClean="0">
                <a:solidFill>
                  <a:schemeClr val="accent1"/>
                </a:solidFill>
              </a:rPr>
              <a:t>ПРЕПОДАВАТЕЛИ</a:t>
            </a:r>
            <a:endParaRPr lang="es-ES" sz="2600" b="1" dirty="0">
              <a:solidFill>
                <a:schemeClr val="accent1"/>
              </a:solidFill>
            </a:endParaRPr>
          </a:p>
        </p:txBody>
      </p:sp>
      <p:sp>
        <p:nvSpPr>
          <p:cNvPr id="45059" name="Text Box 13"/>
          <p:cNvSpPr txBox="1">
            <a:spLocks noChangeArrowheads="1"/>
          </p:cNvSpPr>
          <p:nvPr/>
        </p:nvSpPr>
        <p:spPr bwMode="auto">
          <a:xfrm>
            <a:off x="377825" y="1989316"/>
            <a:ext cx="9793288" cy="522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2000"/>
              </a:lnSpc>
            </a:pPr>
            <a:r>
              <a:rPr lang="ru-RU" sz="1800" b="1" dirty="0"/>
              <a:t>Директор: Эстер Гонсалес Эрнандес</a:t>
            </a:r>
            <a:r>
              <a:rPr lang="ru-RU" sz="1800" dirty="0"/>
              <a:t>, доцент кафедры общественного права </a:t>
            </a:r>
            <a:r>
              <a:rPr lang="en-US" sz="1800" dirty="0"/>
              <a:t>I</a:t>
            </a:r>
            <a:r>
              <a:rPr lang="ru-RU" sz="1800" dirty="0"/>
              <a:t> и политических наук Университета Короля Хуана Карлоса, специалист в области конституционного права.</a:t>
            </a:r>
          </a:p>
          <a:p>
            <a:pPr algn="just">
              <a:lnSpc>
                <a:spcPts val="2000"/>
              </a:lnSpc>
            </a:pPr>
            <a:r>
              <a:rPr lang="ru-RU" sz="1800" dirty="0"/>
              <a:t> </a:t>
            </a:r>
          </a:p>
          <a:p>
            <a:pPr algn="just">
              <a:lnSpc>
                <a:spcPts val="2000"/>
              </a:lnSpc>
            </a:pPr>
            <a:r>
              <a:rPr lang="ru-RU" sz="1800" b="1" dirty="0"/>
              <a:t>Заместитель директора (Испания</a:t>
            </a:r>
            <a:r>
              <a:rPr lang="ru-RU" sz="1800" b="1" dirty="0" smtClean="0"/>
              <a:t>): </a:t>
            </a:r>
            <a:r>
              <a:rPr lang="ru-RU" sz="1800" b="1" dirty="0"/>
              <a:t>Хосе Луис Карамес Лаге</a:t>
            </a:r>
            <a:r>
              <a:rPr lang="ru-RU" sz="1800" dirty="0"/>
              <a:t>, руководитель сектора международных отношений Лицеуса, заслуженный преподаватель Университета г.Овьедо.</a:t>
            </a:r>
          </a:p>
          <a:p>
            <a:pPr algn="just">
              <a:lnSpc>
                <a:spcPts val="2000"/>
              </a:lnSpc>
            </a:pPr>
            <a:r>
              <a:rPr lang="ru-RU" sz="1800" dirty="0"/>
              <a:t> </a:t>
            </a:r>
          </a:p>
          <a:p>
            <a:pPr algn="just">
              <a:lnSpc>
                <a:spcPts val="2000"/>
              </a:lnSpc>
            </a:pPr>
            <a:r>
              <a:rPr lang="ru-RU" sz="1800" b="1" dirty="0"/>
              <a:t>Заместитель директора (Россия): Елена Юрьевна Прокофьева</a:t>
            </a:r>
            <a:r>
              <a:rPr lang="ru-RU" sz="1800" dirty="0"/>
              <a:t>, координатор программы со стороны Воронежского государственного университета, доктор исторических наук, доцент</a:t>
            </a:r>
          </a:p>
          <a:p>
            <a:pPr algn="just">
              <a:lnSpc>
                <a:spcPts val="2000"/>
              </a:lnSpc>
            </a:pPr>
            <a:r>
              <a:rPr lang="ru-RU" sz="1800" dirty="0"/>
              <a:t> </a:t>
            </a:r>
          </a:p>
          <a:p>
            <a:pPr algn="just">
              <a:lnSpc>
                <a:spcPts val="2000"/>
              </a:lnSpc>
            </a:pPr>
            <a:r>
              <a:rPr lang="ru-RU" sz="1800" dirty="0"/>
              <a:t>Координация учебного процесса:</a:t>
            </a:r>
          </a:p>
          <a:p>
            <a:pPr algn="just">
              <a:lnSpc>
                <a:spcPts val="2000"/>
              </a:lnSpc>
            </a:pPr>
            <a:r>
              <a:rPr lang="ru-RU" sz="1800" dirty="0"/>
              <a:t> </a:t>
            </a:r>
          </a:p>
          <a:p>
            <a:pPr algn="just">
              <a:lnSpc>
                <a:spcPts val="2000"/>
              </a:lnSpc>
            </a:pPr>
            <a:r>
              <a:rPr lang="ru-RU" sz="1800" b="1" dirty="0"/>
              <a:t>Александр Иванович Удовиченко</a:t>
            </a:r>
            <a:r>
              <a:rPr lang="ru-RU" sz="1800" dirty="0"/>
              <a:t>, ответственный за руководство учебным процессом (включая практику и выпускную квалификационную работу), заведующий кафедрой регионоведения и экономики зарубежных стран факультета международных отношений Воронежского государственного университета, доктор экономических наук, профессор.</a:t>
            </a:r>
          </a:p>
          <a:p>
            <a:pPr algn="just">
              <a:lnSpc>
                <a:spcPts val="2000"/>
              </a:lnSpc>
            </a:pPr>
            <a:r>
              <a:rPr lang="ru-RU" sz="1800" dirty="0"/>
              <a:t> </a:t>
            </a:r>
          </a:p>
          <a:p>
            <a:pPr algn="just">
              <a:lnSpc>
                <a:spcPts val="2000"/>
              </a:lnSpc>
            </a:pPr>
            <a:r>
              <a:rPr lang="ru-RU" sz="1800" b="1" dirty="0"/>
              <a:t>Владимир Валентинович Родионов</a:t>
            </a:r>
            <a:r>
              <a:rPr lang="ru-RU" sz="1800" dirty="0"/>
              <a:t>, ответственный за преподавание русского языка как иностранного, директор института международного образования Воронежского государственного университета, кандидат исторических наук, доцент.</a:t>
            </a:r>
          </a:p>
          <a:p>
            <a:pPr>
              <a:lnSpc>
                <a:spcPts val="2000"/>
              </a:lnSpc>
            </a:pPr>
            <a:r>
              <a:rPr lang="ru-RU" sz="1800" dirty="0"/>
              <a:t> 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business_ppt_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377825" y="1476375"/>
            <a:ext cx="9072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ru-RU" sz="2600" b="1" dirty="0" smtClean="0">
                <a:solidFill>
                  <a:schemeClr val="accent1"/>
                </a:solidFill>
              </a:rPr>
              <a:t>О </a:t>
            </a:r>
            <a:r>
              <a:rPr lang="ru-RU" sz="2800" b="1" dirty="0" smtClean="0">
                <a:solidFill>
                  <a:schemeClr val="accent1"/>
                </a:solidFill>
              </a:rPr>
              <a:t>ПРОГРАММЕ</a:t>
            </a:r>
            <a:endParaRPr lang="es-ES" sz="2600" b="1" dirty="0">
              <a:solidFill>
                <a:schemeClr val="accent1"/>
              </a:solidFill>
            </a:endParaRPr>
          </a:p>
        </p:txBody>
      </p:sp>
      <p:sp>
        <p:nvSpPr>
          <p:cNvPr id="46083" name="Text Box 13"/>
          <p:cNvSpPr txBox="1">
            <a:spLocks noChangeArrowheads="1"/>
          </p:cNvSpPr>
          <p:nvPr/>
        </p:nvSpPr>
        <p:spPr bwMode="auto">
          <a:xfrm>
            <a:off x="4504885" y="2210970"/>
            <a:ext cx="555672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800" dirty="0"/>
              <a:t>Это </a:t>
            </a:r>
            <a:r>
              <a:rPr lang="ru-RU" sz="1800" b="1" dirty="0"/>
              <a:t>двуязычная очно-заочная магистерская программа</a:t>
            </a:r>
            <a:r>
              <a:rPr lang="ru-RU" sz="1800" dirty="0"/>
              <a:t>. О</a:t>
            </a:r>
            <a:r>
              <a:rPr lang="ru-RU" sz="1800" dirty="0" smtClean="0"/>
              <a:t>чная </a:t>
            </a:r>
            <a:r>
              <a:rPr lang="ru-RU" sz="1800" dirty="0"/>
              <a:t>часть будет осуществляться в Испании на базе Университета Короля Хуана Карлоса и в России, в Воронежском государственном университете.</a:t>
            </a:r>
          </a:p>
          <a:p>
            <a:pPr algn="just"/>
            <a:r>
              <a:rPr lang="ru-RU" sz="1800" dirty="0"/>
              <a:t> </a:t>
            </a:r>
          </a:p>
          <a:p>
            <a:pPr algn="just"/>
            <a:r>
              <a:rPr lang="ru-RU" sz="1800" dirty="0"/>
              <a:t>В </a:t>
            </a:r>
            <a:r>
              <a:rPr lang="ru-RU" sz="1800" b="1" dirty="0"/>
              <a:t>форме </a:t>
            </a:r>
            <a:r>
              <a:rPr lang="en-US" sz="1800" b="1" dirty="0"/>
              <a:t>online</a:t>
            </a:r>
            <a:r>
              <a:rPr lang="en-US" sz="1800" dirty="0"/>
              <a:t> </a:t>
            </a:r>
            <a:r>
              <a:rPr lang="ru-RU" sz="1800" dirty="0"/>
              <a:t>программа будет реализовываться на двух виртуальных платформах. На виртуальной </a:t>
            </a:r>
            <a:r>
              <a:rPr lang="ru-RU" sz="1800" b="1" dirty="0"/>
              <a:t>платформе Лицеуса </a:t>
            </a:r>
            <a:r>
              <a:rPr lang="ru-RU" sz="1800" dirty="0"/>
              <a:t>будет представлено основное содержание магистерской программы; </a:t>
            </a:r>
            <a:r>
              <a:rPr lang="ru-RU" sz="1800" b="1" dirty="0"/>
              <a:t>на платформе Воронежского государственного университета </a:t>
            </a:r>
            <a:r>
              <a:rPr lang="ru-RU" sz="1800" dirty="0"/>
              <a:t>будет осуществляться обучение русскому языку</a:t>
            </a:r>
            <a:r>
              <a:rPr lang="ru-RU" dirty="0"/>
              <a:t>.</a:t>
            </a:r>
          </a:p>
        </p:txBody>
      </p:sp>
      <p:pic>
        <p:nvPicPr>
          <p:cNvPr id="53252" name="Picture 4" descr="&amp;Mcy;&amp;ocy;&amp;lcy;&amp;ocy;&amp;dcy;&amp;iecy;&amp;zhcy;&amp;ncy;&amp;ycy;&amp;iecy; &amp;scy;&amp;bcy;&amp;ocy;&amp;rcy;&amp;ncy;&amp;ycy;&amp;iecy; &amp;Icy;&amp;scy;&amp;pcy;&amp;acy;&amp;ncy;&amp;icy;&amp;icy; &amp;icy; &amp;Rcy;&amp;ocy;&amp;scy;&amp;scy;&amp;icy;&amp;icy; &amp;vcy; &amp;tcy;&amp;ocy;&amp;vcy;&amp;acy;&amp;rcy;&amp;icy;&amp;shchcy;&amp;iecy;&amp;scy;&amp;kcy;&amp;ocy;&amp;mcy; &amp;mcy;&amp;acy;&amp;tcy;&amp;chcy;&amp;iecy; &amp;scy;&amp;ycy;&amp;gcy;&amp;rcy;&amp;acy;&amp;lcy;&amp;icy; &amp;vcy;&amp;ncy;&amp;icy;&amp;chcy;&amp;softcy;&amp;yucy; 1:1 - 6 &amp;Icy;&amp;yucy;&amp;ncy;&amp;yacy; 2011 - &amp;Pcy;&amp;Fcy;&amp;Kcy; &amp;TScy;&amp;Scy;&amp;K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354" y="2624137"/>
            <a:ext cx="3304210" cy="2258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560355" y="5631241"/>
            <a:ext cx="942981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800" dirty="0"/>
              <a:t>После завершения обучения учащиеся получат </a:t>
            </a:r>
            <a:r>
              <a:rPr lang="ru-RU" sz="1800" b="1" dirty="0"/>
              <a:t>диплом Университета Короля Хуана Карлоса, диплом Воронежского государственного университета, а также Сертификат Российской Федерации государственного образца о прохождении тестирования по русскому языку</a:t>
            </a:r>
            <a:r>
              <a:rPr lang="ru-RU" sz="1800" dirty="0"/>
              <a:t>.</a:t>
            </a:r>
          </a:p>
          <a:p>
            <a:pPr>
              <a:spcBef>
                <a:spcPct val="50000"/>
              </a:spcBef>
            </a:pPr>
            <a:endParaRPr lang="es-E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business_ppt_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377825" y="1476375"/>
            <a:ext cx="90725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ru-RU" sz="2600" b="1" dirty="0" smtClean="0">
                <a:solidFill>
                  <a:schemeClr val="accent1"/>
                </a:solidFill>
              </a:rPr>
              <a:t>СОДЕРЖАНИЕ ПРОГРАММЫ</a:t>
            </a:r>
            <a:endParaRPr lang="es-ES" sz="2600" b="1" dirty="0">
              <a:solidFill>
                <a:schemeClr val="accent1"/>
              </a:solidFill>
            </a:endParaRPr>
          </a:p>
        </p:txBody>
      </p:sp>
      <p:sp>
        <p:nvSpPr>
          <p:cNvPr id="47107" name="Text Box 13"/>
          <p:cNvSpPr txBox="1">
            <a:spLocks noChangeArrowheads="1"/>
          </p:cNvSpPr>
          <p:nvPr/>
        </p:nvSpPr>
        <p:spPr bwMode="auto">
          <a:xfrm>
            <a:off x="377825" y="2339975"/>
            <a:ext cx="871378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 dirty="0"/>
              <a:t>Модуль 1</a:t>
            </a:r>
          </a:p>
          <a:p>
            <a:r>
              <a:rPr lang="ru-RU" sz="1800" dirty="0"/>
              <a:t> </a:t>
            </a:r>
          </a:p>
          <a:p>
            <a:r>
              <a:rPr lang="ru-RU" sz="1800" b="1" dirty="0" smtClean="0"/>
              <a:t>1</a:t>
            </a:r>
            <a:r>
              <a:rPr lang="ru-RU" sz="1800" b="1" dirty="0"/>
              <a:t>.</a:t>
            </a:r>
            <a:r>
              <a:rPr lang="ru-RU" sz="1800" dirty="0" smtClean="0"/>
              <a:t>. </a:t>
            </a:r>
            <a:r>
              <a:rPr lang="ru-RU" sz="1800" dirty="0"/>
              <a:t>Философия и религия России</a:t>
            </a:r>
          </a:p>
          <a:p>
            <a:r>
              <a:rPr lang="ru-RU" sz="1800" b="1" dirty="0" smtClean="0"/>
              <a:t>2 </a:t>
            </a:r>
            <a:r>
              <a:rPr lang="ru-RU" sz="1800" dirty="0"/>
              <a:t>История России: Методология исследований в России</a:t>
            </a:r>
          </a:p>
          <a:p>
            <a:r>
              <a:rPr lang="ru-RU" sz="1800" b="1" dirty="0"/>
              <a:t>3.</a:t>
            </a:r>
            <a:r>
              <a:rPr lang="ru-RU" sz="1800" dirty="0"/>
              <a:t> Социально-политическая система и социальная политика России</a:t>
            </a:r>
          </a:p>
          <a:p>
            <a:r>
              <a:rPr lang="ru-RU" sz="1800" b="1" dirty="0"/>
              <a:t>4.</a:t>
            </a:r>
            <a:r>
              <a:rPr lang="ru-RU" sz="1800" dirty="0"/>
              <a:t> Этнопсихология народов России: этикет и особенности коммуникативного поведения</a:t>
            </a:r>
          </a:p>
          <a:p>
            <a:r>
              <a:rPr lang="ru-RU" sz="1800" b="1" dirty="0"/>
              <a:t>5.</a:t>
            </a:r>
            <a:r>
              <a:rPr lang="ru-RU" sz="1800" dirty="0"/>
              <a:t> Искусство и социо-культурное наследие россиян. Достижения науки в России</a:t>
            </a:r>
          </a:p>
          <a:p>
            <a:r>
              <a:rPr lang="ru-RU" sz="1800" dirty="0"/>
              <a:t> </a:t>
            </a:r>
          </a:p>
          <a:p>
            <a:r>
              <a:rPr lang="ru-RU" sz="1800" b="1" dirty="0"/>
              <a:t>Модуль 2</a:t>
            </a:r>
          </a:p>
          <a:p>
            <a:r>
              <a:rPr lang="ru-RU" sz="1800" dirty="0"/>
              <a:t> </a:t>
            </a:r>
          </a:p>
          <a:p>
            <a:r>
              <a:rPr lang="es-ES" sz="1800" b="1" dirty="0" smtClean="0"/>
              <a:t>1. </a:t>
            </a:r>
            <a:r>
              <a:rPr lang="ru-RU" sz="1800" dirty="0" smtClean="0"/>
              <a:t>Экономическая </a:t>
            </a:r>
            <a:r>
              <a:rPr lang="ru-RU" sz="1800" dirty="0"/>
              <a:t>география России</a:t>
            </a:r>
          </a:p>
          <a:p>
            <a:r>
              <a:rPr lang="es-ES" sz="1800" b="1" dirty="0" smtClean="0"/>
              <a:t>2. </a:t>
            </a:r>
            <a:r>
              <a:rPr lang="ru-RU" sz="1800" dirty="0" smtClean="0"/>
              <a:t>Демографические </a:t>
            </a:r>
            <a:r>
              <a:rPr lang="ru-RU" sz="1800" dirty="0"/>
              <a:t>процессы в России</a:t>
            </a:r>
          </a:p>
          <a:p>
            <a:r>
              <a:rPr lang="es-ES" sz="1800" b="1" dirty="0" smtClean="0"/>
              <a:t>3. </a:t>
            </a:r>
            <a:r>
              <a:rPr lang="ru-RU" sz="1800" dirty="0" smtClean="0"/>
              <a:t>Внешняя </a:t>
            </a:r>
            <a:r>
              <a:rPr lang="ru-RU" sz="1800" dirty="0"/>
              <a:t>политика РФ и политико-экономические отношения РФ и ЕС</a:t>
            </a:r>
          </a:p>
          <a:p>
            <a:r>
              <a:rPr lang="es-ES" sz="1800" b="1" dirty="0" smtClean="0"/>
              <a:t>4. </a:t>
            </a:r>
            <a:r>
              <a:rPr lang="ru-RU" sz="1800" dirty="0" smtClean="0"/>
              <a:t>Особенности </a:t>
            </a:r>
            <a:r>
              <a:rPr lang="ru-RU" sz="1800" dirty="0"/>
              <a:t>правовых отношений в РФ</a:t>
            </a:r>
          </a:p>
          <a:p>
            <a:r>
              <a:rPr lang="es-ES" sz="1800" b="1" dirty="0" smtClean="0"/>
              <a:t>5. </a:t>
            </a:r>
            <a:r>
              <a:rPr lang="ru-RU" sz="1800" dirty="0" smtClean="0"/>
              <a:t>Административно-политическое </a:t>
            </a:r>
            <a:r>
              <a:rPr lang="ru-RU" sz="1800" dirty="0"/>
              <a:t>устройство РФ</a:t>
            </a:r>
          </a:p>
        </p:txBody>
      </p:sp>
      <p:pic>
        <p:nvPicPr>
          <p:cNvPr id="10" name="Picture 2" descr="Flag of Spain.sv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3"/>
          <a:srcRect l="5556" r="5556"/>
          <a:stretch>
            <a:fillRect/>
          </a:stretch>
        </p:blipFill>
        <p:spPr>
          <a:xfrm>
            <a:off x="7002463" y="1692275"/>
            <a:ext cx="1143000" cy="6096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7" name="Picture 5" descr="Flag of Russia.sv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39088" y="2124075"/>
            <a:ext cx="11430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business_ppt_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Text Box 3"/>
          <p:cNvSpPr txBox="1">
            <a:spLocks noChangeArrowheads="1"/>
          </p:cNvSpPr>
          <p:nvPr/>
        </p:nvSpPr>
        <p:spPr bwMode="auto">
          <a:xfrm>
            <a:off x="377825" y="1476375"/>
            <a:ext cx="90725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ru-RU" sz="2600" b="1" dirty="0" smtClean="0">
                <a:solidFill>
                  <a:schemeClr val="accent1"/>
                </a:solidFill>
              </a:rPr>
              <a:t>СОДЕРЖАНИЕ ПРОГРАММЫ</a:t>
            </a:r>
            <a:endParaRPr lang="es-ES" sz="2600" b="1" dirty="0">
              <a:solidFill>
                <a:schemeClr val="accent1"/>
              </a:solidFill>
            </a:endParaRPr>
          </a:p>
        </p:txBody>
      </p:sp>
      <p:sp>
        <p:nvSpPr>
          <p:cNvPr id="48131" name="Text Box 13"/>
          <p:cNvSpPr txBox="1">
            <a:spLocks noChangeArrowheads="1"/>
          </p:cNvSpPr>
          <p:nvPr/>
        </p:nvSpPr>
        <p:spPr bwMode="auto">
          <a:xfrm>
            <a:off x="377825" y="2339975"/>
            <a:ext cx="871378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 dirty="0"/>
              <a:t>М</a:t>
            </a:r>
            <a:r>
              <a:rPr lang="ru-RU" sz="1800" b="1" dirty="0" smtClean="0"/>
              <a:t>одуль 3</a:t>
            </a:r>
            <a:endParaRPr lang="ru-RU" sz="1800" dirty="0"/>
          </a:p>
          <a:p>
            <a:pPr lvl="0"/>
            <a:r>
              <a:rPr lang="ru-RU" sz="1800" b="1" dirty="0" smtClean="0"/>
              <a:t>1. </a:t>
            </a:r>
            <a:r>
              <a:rPr lang="ru-RU" sz="1800" dirty="0" smtClean="0"/>
              <a:t>Система </a:t>
            </a:r>
            <a:r>
              <a:rPr lang="ru-RU" sz="1800" dirty="0"/>
              <a:t>налогообложения в РФ</a:t>
            </a:r>
          </a:p>
          <a:p>
            <a:pPr lvl="0"/>
            <a:r>
              <a:rPr lang="ru-RU" sz="1800" b="1" dirty="0" smtClean="0"/>
              <a:t>2. </a:t>
            </a:r>
            <a:r>
              <a:rPr lang="ru-RU" sz="1800" dirty="0" smtClean="0"/>
              <a:t>Банковская </a:t>
            </a:r>
            <a:r>
              <a:rPr lang="ru-RU" sz="1800" dirty="0"/>
              <a:t>система РФ</a:t>
            </a:r>
          </a:p>
          <a:p>
            <a:pPr lvl="0"/>
            <a:r>
              <a:rPr lang="ru-RU" sz="1800" b="1" dirty="0" smtClean="0"/>
              <a:t>3. </a:t>
            </a:r>
            <a:r>
              <a:rPr lang="ru-RU" sz="1800" dirty="0" smtClean="0"/>
              <a:t>Финансовое </a:t>
            </a:r>
            <a:r>
              <a:rPr lang="ru-RU" sz="1800" dirty="0"/>
              <a:t>право РФ</a:t>
            </a:r>
          </a:p>
          <a:p>
            <a:pPr lvl="0"/>
            <a:r>
              <a:rPr lang="ru-RU" sz="1800" b="1" dirty="0" smtClean="0"/>
              <a:t>4. </a:t>
            </a:r>
            <a:r>
              <a:rPr lang="ru-RU" sz="1800" dirty="0" smtClean="0"/>
              <a:t>Энергетический </a:t>
            </a:r>
            <a:r>
              <a:rPr lang="ru-RU" sz="1800" dirty="0"/>
              <a:t>рынок РФ: Природно-ресурсный фактор в развитии регионов РФ</a:t>
            </a:r>
          </a:p>
          <a:p>
            <a:pPr lvl="0"/>
            <a:r>
              <a:rPr lang="ru-RU" sz="1800" b="1" dirty="0" smtClean="0"/>
              <a:t>5. </a:t>
            </a:r>
            <a:r>
              <a:rPr lang="ru-RU" sz="1800" dirty="0" smtClean="0"/>
              <a:t>Особенности </a:t>
            </a:r>
            <a:r>
              <a:rPr lang="ru-RU" sz="1800" dirty="0"/>
              <a:t>экологической политики РФ</a:t>
            </a:r>
          </a:p>
          <a:p>
            <a:r>
              <a:rPr lang="ru-RU" sz="1800" dirty="0"/>
              <a:t> </a:t>
            </a:r>
          </a:p>
          <a:p>
            <a:r>
              <a:rPr lang="ru-RU" sz="1800" b="1" dirty="0"/>
              <a:t>Вне модулей</a:t>
            </a:r>
          </a:p>
          <a:p>
            <a:r>
              <a:rPr lang="ru-RU" sz="1800" dirty="0"/>
              <a:t> </a:t>
            </a:r>
          </a:p>
          <a:p>
            <a:pPr lvl="0"/>
            <a:r>
              <a:rPr lang="ru-RU" sz="1800" b="1" dirty="0" smtClean="0"/>
              <a:t>1. </a:t>
            </a:r>
            <a:r>
              <a:rPr lang="ru-RU" sz="1800" dirty="0" smtClean="0"/>
              <a:t>Русский </a:t>
            </a:r>
            <a:r>
              <a:rPr lang="ru-RU" sz="1800" dirty="0"/>
              <a:t>язык</a:t>
            </a:r>
          </a:p>
          <a:p>
            <a:pPr lvl="0"/>
            <a:r>
              <a:rPr lang="ru-RU" sz="1800" b="1" dirty="0" smtClean="0"/>
              <a:t>2. </a:t>
            </a:r>
            <a:r>
              <a:rPr lang="ru-RU" sz="1800" dirty="0" smtClean="0"/>
              <a:t>Практика</a:t>
            </a:r>
            <a:endParaRPr lang="ru-RU" sz="1800" dirty="0"/>
          </a:p>
          <a:p>
            <a:pPr lvl="0"/>
            <a:r>
              <a:rPr lang="ru-RU" sz="1800" b="1" dirty="0" smtClean="0"/>
              <a:t>3. </a:t>
            </a:r>
            <a:r>
              <a:rPr lang="ru-RU" sz="1800" dirty="0" smtClean="0"/>
              <a:t>Выпускная </a:t>
            </a:r>
            <a:r>
              <a:rPr lang="ru-RU" sz="1800" dirty="0"/>
              <a:t>квалификационная работа</a:t>
            </a:r>
          </a:p>
        </p:txBody>
      </p:sp>
      <p:pic>
        <p:nvPicPr>
          <p:cNvPr id="10" name="Picture 2" descr="Flag of Spain.sv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3"/>
          <a:srcRect l="5556" r="5556"/>
          <a:stretch>
            <a:fillRect/>
          </a:stretch>
        </p:blipFill>
        <p:spPr>
          <a:xfrm>
            <a:off x="7002463" y="1692275"/>
            <a:ext cx="1143000" cy="6096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7" name="Picture 5" descr="Flag of Russia.sv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39088" y="2124075"/>
            <a:ext cx="11430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3161</TotalTime>
  <Words>763</Words>
  <Application>Microsoft Office PowerPoint</Application>
  <PresentationFormat>Произвольный</PresentationFormat>
  <Paragraphs>128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1_Специальное оформление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Испано-российский образовательный проект</dc:title>
  <dc:creator>User</dc:creator>
  <cp:lastModifiedBy>Default Net. User</cp:lastModifiedBy>
  <cp:revision>300</cp:revision>
  <dcterms:modified xsi:type="dcterms:W3CDTF">2015-11-02T07:48:54Z</dcterms:modified>
</cp:coreProperties>
</file>